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4" r:id="rId3"/>
    <p:sldMasterId id="2147483668" r:id="rId4"/>
    <p:sldMasterId id="2147483675" r:id="rId5"/>
    <p:sldMasterId id="2147483723" r:id="rId6"/>
    <p:sldMasterId id="2147483725" r:id="rId7"/>
    <p:sldMasterId id="2147483727" r:id="rId8"/>
    <p:sldMasterId id="2147483743" r:id="rId9"/>
    <p:sldMasterId id="2147483746" r:id="rId10"/>
    <p:sldMasterId id="2147483748" r:id="rId11"/>
    <p:sldMasterId id="2147483750" r:id="rId12"/>
    <p:sldMasterId id="2147483752" r:id="rId13"/>
    <p:sldMasterId id="2147483754" r:id="rId14"/>
    <p:sldMasterId id="2147483756" r:id="rId15"/>
    <p:sldMasterId id="2147483758" r:id="rId16"/>
  </p:sldMasterIdLst>
  <p:notesMasterIdLst>
    <p:notesMasterId r:id="rId41"/>
  </p:notesMasterIdLst>
  <p:sldIdLst>
    <p:sldId id="256" r:id="rId17"/>
    <p:sldId id="381" r:id="rId18"/>
    <p:sldId id="375" r:id="rId19"/>
    <p:sldId id="382" r:id="rId20"/>
    <p:sldId id="383" r:id="rId21"/>
    <p:sldId id="377" r:id="rId22"/>
    <p:sldId id="378" r:id="rId23"/>
    <p:sldId id="379" r:id="rId24"/>
    <p:sldId id="380" r:id="rId25"/>
    <p:sldId id="330" r:id="rId26"/>
    <p:sldId id="311" r:id="rId27"/>
    <p:sldId id="313" r:id="rId28"/>
    <p:sldId id="315" r:id="rId29"/>
    <p:sldId id="390" r:id="rId30"/>
    <p:sldId id="391" r:id="rId31"/>
    <p:sldId id="354" r:id="rId32"/>
    <p:sldId id="355" r:id="rId33"/>
    <p:sldId id="356" r:id="rId34"/>
    <p:sldId id="384" r:id="rId35"/>
    <p:sldId id="392" r:id="rId36"/>
    <p:sldId id="385" r:id="rId37"/>
    <p:sldId id="386" r:id="rId38"/>
    <p:sldId id="387" r:id="rId39"/>
    <p:sldId id="364"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00FF00"/>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60"/>
      </p:cViewPr>
      <p:guideLst>
        <p:guide orient="horz" pos="2160"/>
        <p:guide pos="2880"/>
      </p:guideLst>
    </p:cSldViewPr>
  </p:slideViewPr>
  <p:notesTextViewPr>
    <p:cViewPr>
      <p:scale>
        <a:sx n="1" d="1"/>
        <a:sy n="1" d="1"/>
      </p:scale>
      <p:origin x="0" y="0"/>
    </p:cViewPr>
  </p:notesTextViewPr>
  <p:sorterViewPr>
    <p:cViewPr>
      <p:scale>
        <a:sx n="62" d="100"/>
        <a:sy n="62" d="100"/>
      </p:scale>
      <p:origin x="0" y="1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20" Type="http://schemas.openxmlformats.org/officeDocument/2006/relationships/slide" Target="slides/slide4.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hyperlink" Target="Video%20figli/video%20monza%20azzardo%20lettera%20bambino.wmv" TargetMode="External"/><Relationship Id="rId1" Type="http://schemas.openxmlformats.org/officeDocument/2006/relationships/hyperlink" Target="Video%20figli/Spot%20Moglie%5b1%5d.mp4"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Video%20figli/video%20monza%20azzardo%20lettera%20bambino.wmv" TargetMode="External"/><Relationship Id="rId1" Type="http://schemas.openxmlformats.org/officeDocument/2006/relationships/hyperlink" Target="Video%20figli/Spot%20Moglie%5b1%5d.mp4"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073305-3EDC-4A97-AE75-3546E6AC7A9A}" type="doc">
      <dgm:prSet loTypeId="urn:microsoft.com/office/officeart/2005/8/layout/radial5" loCatId="relationship" qsTypeId="urn:microsoft.com/office/officeart/2005/8/quickstyle/3d3" qsCatId="3D" csTypeId="urn:microsoft.com/office/officeart/2005/8/colors/colorful2" csCatId="colorful" phldr="1"/>
      <dgm:spPr/>
      <dgm:t>
        <a:bodyPr/>
        <a:lstStyle/>
        <a:p>
          <a:endParaRPr lang="it-IT"/>
        </a:p>
      </dgm:t>
    </dgm:pt>
    <dgm:pt modelId="{ABFFDB1E-5DDC-471D-AEC6-1879B7C3B649}">
      <dgm:prSet phldrT="[Testo]" custT="1"/>
      <dgm:spPr/>
      <dgm:t>
        <a:bodyPr/>
        <a:lstStyle/>
        <a:p>
          <a:r>
            <a:rPr lang="it-IT" sz="2000" dirty="0" err="1" smtClean="0">
              <a:solidFill>
                <a:schemeClr val="tx1"/>
              </a:solidFill>
            </a:rPr>
            <a:t>Gambler</a:t>
          </a:r>
          <a:endParaRPr lang="it-IT" sz="2000" dirty="0">
            <a:solidFill>
              <a:schemeClr val="tx1"/>
            </a:solidFill>
          </a:endParaRPr>
        </a:p>
      </dgm:t>
    </dgm:pt>
    <dgm:pt modelId="{62D4B3E1-84B5-4A5B-A8D8-1548C62F7DC8}" type="parTrans" cxnId="{A232FF58-0EE7-4001-A122-C3278C260017}">
      <dgm:prSet/>
      <dgm:spPr/>
      <dgm:t>
        <a:bodyPr/>
        <a:lstStyle/>
        <a:p>
          <a:endParaRPr lang="it-IT" sz="2400">
            <a:solidFill>
              <a:schemeClr val="tx1"/>
            </a:solidFill>
          </a:endParaRPr>
        </a:p>
      </dgm:t>
    </dgm:pt>
    <dgm:pt modelId="{B7D0E6E7-FB8C-4573-8292-BDF9C52D8EFA}" type="sibTrans" cxnId="{A232FF58-0EE7-4001-A122-C3278C260017}">
      <dgm:prSet/>
      <dgm:spPr/>
      <dgm:t>
        <a:bodyPr/>
        <a:lstStyle/>
        <a:p>
          <a:endParaRPr lang="it-IT" sz="2400">
            <a:solidFill>
              <a:schemeClr val="tx1"/>
            </a:solidFill>
          </a:endParaRPr>
        </a:p>
      </dgm:t>
    </dgm:pt>
    <dgm:pt modelId="{B30C7987-AC11-4B98-A464-70258FBB9AFA}">
      <dgm:prSet phldrT="[Testo]" custT="1"/>
      <dgm:spPr>
        <a:solidFill>
          <a:schemeClr val="tx1">
            <a:lumMod val="75000"/>
            <a:lumOff val="25000"/>
          </a:schemeClr>
        </a:solidFill>
      </dgm:spPr>
      <dgm:t>
        <a:bodyPr/>
        <a:lstStyle/>
        <a:p>
          <a:r>
            <a:rPr lang="it-IT" sz="2000" dirty="0" smtClean="0">
              <a:solidFill>
                <a:srgbClr val="FFFF00"/>
              </a:solidFill>
              <a:hlinkClick xmlns:r="http://schemas.openxmlformats.org/officeDocument/2006/relationships" r:id="rId1" action="ppaction://hlinkfile"/>
            </a:rPr>
            <a:t>partner</a:t>
          </a:r>
          <a:endParaRPr lang="it-IT" sz="2000" dirty="0">
            <a:solidFill>
              <a:srgbClr val="FFFF00"/>
            </a:solidFill>
          </a:endParaRPr>
        </a:p>
      </dgm:t>
    </dgm:pt>
    <dgm:pt modelId="{0B0C7055-5938-44C3-95E0-636F4C4D8BEB}" type="parTrans" cxnId="{63A9D679-0FB1-42ED-AE19-92F35DA4C2E4}">
      <dgm:prSet custT="1"/>
      <dgm:spPr/>
      <dgm:t>
        <a:bodyPr/>
        <a:lstStyle/>
        <a:p>
          <a:endParaRPr lang="it-IT" sz="1600">
            <a:solidFill>
              <a:schemeClr val="tx1"/>
            </a:solidFill>
          </a:endParaRPr>
        </a:p>
      </dgm:t>
    </dgm:pt>
    <dgm:pt modelId="{9575D71A-DC2B-4780-82DD-F0A73924E50A}" type="sibTrans" cxnId="{63A9D679-0FB1-42ED-AE19-92F35DA4C2E4}">
      <dgm:prSet/>
      <dgm:spPr/>
      <dgm:t>
        <a:bodyPr/>
        <a:lstStyle/>
        <a:p>
          <a:endParaRPr lang="it-IT" sz="2400">
            <a:solidFill>
              <a:schemeClr val="tx1"/>
            </a:solidFill>
          </a:endParaRPr>
        </a:p>
      </dgm:t>
    </dgm:pt>
    <dgm:pt modelId="{076C0C40-2E0E-452F-824E-A036030EA101}">
      <dgm:prSet phldrT="[Testo]" custT="1"/>
      <dgm:spPr>
        <a:solidFill>
          <a:srgbClr val="FF0066"/>
        </a:solidFill>
      </dgm:spPr>
      <dgm:t>
        <a:bodyPr/>
        <a:lstStyle/>
        <a:p>
          <a:r>
            <a:rPr lang="it-IT" sz="2000" dirty="0" err="1" smtClean="0">
              <a:solidFill>
                <a:schemeClr val="tx1"/>
              </a:solidFill>
              <a:hlinkClick xmlns:r="http://schemas.openxmlformats.org/officeDocument/2006/relationships" r:id="rId2" action="ppaction://hlinkfile"/>
            </a:rPr>
            <a:t>sons</a:t>
          </a:r>
          <a:r>
            <a:rPr lang="it-IT" sz="2000" dirty="0" smtClean="0">
              <a:solidFill>
                <a:schemeClr val="tx1"/>
              </a:solidFill>
              <a:hlinkClick xmlns:r="http://schemas.openxmlformats.org/officeDocument/2006/relationships" r:id="rId2" action="ppaction://hlinkfile"/>
            </a:rPr>
            <a:t> and </a:t>
          </a:r>
          <a:r>
            <a:rPr lang="it-IT" sz="2000" dirty="0" err="1" smtClean="0">
              <a:solidFill>
                <a:schemeClr val="tx1"/>
              </a:solidFill>
              <a:hlinkClick xmlns:r="http://schemas.openxmlformats.org/officeDocument/2006/relationships" r:id="rId2" action="ppaction://hlinkfile"/>
            </a:rPr>
            <a:t>daughters</a:t>
          </a:r>
          <a:endParaRPr lang="it-IT" sz="2000" dirty="0">
            <a:solidFill>
              <a:schemeClr val="tx1"/>
            </a:solidFill>
          </a:endParaRPr>
        </a:p>
      </dgm:t>
    </dgm:pt>
    <dgm:pt modelId="{FB809C71-F8A3-4EAC-B249-982AC04CECFE}" type="parTrans" cxnId="{6D9972F3-3575-49EF-866F-8A2AC5996683}">
      <dgm:prSet custT="1"/>
      <dgm:spPr/>
      <dgm:t>
        <a:bodyPr/>
        <a:lstStyle/>
        <a:p>
          <a:endParaRPr lang="it-IT" sz="1600">
            <a:solidFill>
              <a:schemeClr val="tx1"/>
            </a:solidFill>
          </a:endParaRPr>
        </a:p>
      </dgm:t>
    </dgm:pt>
    <dgm:pt modelId="{207E207C-4F95-477A-B47F-E1A500F5D168}" type="sibTrans" cxnId="{6D9972F3-3575-49EF-866F-8A2AC5996683}">
      <dgm:prSet/>
      <dgm:spPr/>
      <dgm:t>
        <a:bodyPr/>
        <a:lstStyle/>
        <a:p>
          <a:endParaRPr lang="it-IT" sz="2400">
            <a:solidFill>
              <a:schemeClr val="tx1"/>
            </a:solidFill>
          </a:endParaRPr>
        </a:p>
      </dgm:t>
    </dgm:pt>
    <dgm:pt modelId="{7D253F47-4780-40C8-930F-578B04381229}">
      <dgm:prSet phldrT="[Testo]" custT="1"/>
      <dgm:spPr>
        <a:solidFill>
          <a:srgbClr val="FFFF00"/>
        </a:solidFill>
      </dgm:spPr>
      <dgm:t>
        <a:bodyPr/>
        <a:lstStyle/>
        <a:p>
          <a:r>
            <a:rPr lang="it-IT" sz="2000" dirty="0" err="1" smtClean="0">
              <a:solidFill>
                <a:schemeClr val="tx1"/>
              </a:solidFill>
            </a:rPr>
            <a:t>partents</a:t>
          </a:r>
          <a:endParaRPr lang="it-IT" sz="2000" dirty="0">
            <a:solidFill>
              <a:schemeClr val="tx1"/>
            </a:solidFill>
          </a:endParaRPr>
        </a:p>
      </dgm:t>
    </dgm:pt>
    <dgm:pt modelId="{0E599CAD-9E08-423F-B7E8-195B82103DE5}" type="parTrans" cxnId="{067DCC3F-699A-4D0D-B856-248A7F46A049}">
      <dgm:prSet custT="1"/>
      <dgm:spPr/>
      <dgm:t>
        <a:bodyPr/>
        <a:lstStyle/>
        <a:p>
          <a:endParaRPr lang="it-IT" sz="1600">
            <a:solidFill>
              <a:schemeClr val="tx1"/>
            </a:solidFill>
          </a:endParaRPr>
        </a:p>
      </dgm:t>
    </dgm:pt>
    <dgm:pt modelId="{84A79A83-6C32-4C8F-B068-225FD7AC05D0}" type="sibTrans" cxnId="{067DCC3F-699A-4D0D-B856-248A7F46A049}">
      <dgm:prSet/>
      <dgm:spPr/>
      <dgm:t>
        <a:bodyPr/>
        <a:lstStyle/>
        <a:p>
          <a:endParaRPr lang="it-IT" sz="2400">
            <a:solidFill>
              <a:schemeClr val="tx1"/>
            </a:solidFill>
          </a:endParaRPr>
        </a:p>
      </dgm:t>
    </dgm:pt>
    <dgm:pt modelId="{C6950DE3-AEC5-4C0E-A113-4F7BB92768FE}">
      <dgm:prSet phldrT="[Testo]" custT="1"/>
      <dgm:spPr/>
      <dgm:t>
        <a:bodyPr/>
        <a:lstStyle/>
        <a:p>
          <a:r>
            <a:rPr lang="it-IT" sz="2000" dirty="0" err="1" smtClean="0">
              <a:solidFill>
                <a:schemeClr val="tx1"/>
              </a:solidFill>
            </a:rPr>
            <a:t>Other</a:t>
          </a:r>
          <a:r>
            <a:rPr lang="it-IT" sz="2000" dirty="0" smtClean="0">
              <a:solidFill>
                <a:schemeClr val="tx1"/>
              </a:solidFill>
            </a:rPr>
            <a:t> family </a:t>
          </a:r>
          <a:r>
            <a:rPr lang="it-IT" sz="2000" dirty="0" err="1" smtClean="0">
              <a:solidFill>
                <a:schemeClr val="tx1"/>
              </a:solidFill>
            </a:rPr>
            <a:t>members</a:t>
          </a:r>
          <a:endParaRPr lang="it-IT" sz="2000" dirty="0">
            <a:solidFill>
              <a:schemeClr val="tx1"/>
            </a:solidFill>
          </a:endParaRPr>
        </a:p>
      </dgm:t>
    </dgm:pt>
    <dgm:pt modelId="{7C6AF33D-3577-47F3-AD8C-C9E93AF6F654}" type="parTrans" cxnId="{9AFBEDB2-E729-4FC3-AB0C-AA0BAD5F46BF}">
      <dgm:prSet custT="1"/>
      <dgm:spPr/>
      <dgm:t>
        <a:bodyPr/>
        <a:lstStyle/>
        <a:p>
          <a:endParaRPr lang="it-IT" sz="1600">
            <a:solidFill>
              <a:schemeClr val="tx1"/>
            </a:solidFill>
          </a:endParaRPr>
        </a:p>
      </dgm:t>
    </dgm:pt>
    <dgm:pt modelId="{AFB7D955-38B0-43EE-8F0B-F091FE05AC1D}" type="sibTrans" cxnId="{9AFBEDB2-E729-4FC3-AB0C-AA0BAD5F46BF}">
      <dgm:prSet/>
      <dgm:spPr/>
      <dgm:t>
        <a:bodyPr/>
        <a:lstStyle/>
        <a:p>
          <a:endParaRPr lang="it-IT" sz="2400">
            <a:solidFill>
              <a:schemeClr val="tx1"/>
            </a:solidFill>
          </a:endParaRPr>
        </a:p>
      </dgm:t>
    </dgm:pt>
    <dgm:pt modelId="{BED9D226-722D-492B-ABA0-A29B69AD7318}" type="pres">
      <dgm:prSet presAssocID="{82073305-3EDC-4A97-AE75-3546E6AC7A9A}" presName="Name0" presStyleCnt="0">
        <dgm:presLayoutVars>
          <dgm:chMax val="1"/>
          <dgm:dir/>
          <dgm:animLvl val="ctr"/>
          <dgm:resizeHandles val="exact"/>
        </dgm:presLayoutVars>
      </dgm:prSet>
      <dgm:spPr/>
      <dgm:t>
        <a:bodyPr/>
        <a:lstStyle/>
        <a:p>
          <a:endParaRPr lang="it-IT"/>
        </a:p>
      </dgm:t>
    </dgm:pt>
    <dgm:pt modelId="{AE63694B-9DD0-4435-A175-B7AFE1A4981A}" type="pres">
      <dgm:prSet presAssocID="{ABFFDB1E-5DDC-471D-AEC6-1879B7C3B649}" presName="centerShape" presStyleLbl="node0" presStyleIdx="0" presStyleCnt="1" custScaleX="309542" custScaleY="104373"/>
      <dgm:spPr/>
      <dgm:t>
        <a:bodyPr/>
        <a:lstStyle/>
        <a:p>
          <a:endParaRPr lang="it-IT"/>
        </a:p>
      </dgm:t>
    </dgm:pt>
    <dgm:pt modelId="{6E66752C-78CE-4125-8D85-0995CC840C0D}" type="pres">
      <dgm:prSet presAssocID="{0B0C7055-5938-44C3-95E0-636F4C4D8BEB}" presName="parTrans" presStyleLbl="sibTrans2D1" presStyleIdx="0" presStyleCnt="4"/>
      <dgm:spPr/>
      <dgm:t>
        <a:bodyPr/>
        <a:lstStyle/>
        <a:p>
          <a:endParaRPr lang="it-IT"/>
        </a:p>
      </dgm:t>
    </dgm:pt>
    <dgm:pt modelId="{9ED84430-FCE7-4523-A807-4A7E1629F218}" type="pres">
      <dgm:prSet presAssocID="{0B0C7055-5938-44C3-95E0-636F4C4D8BEB}" presName="connectorText" presStyleLbl="sibTrans2D1" presStyleIdx="0" presStyleCnt="4"/>
      <dgm:spPr/>
      <dgm:t>
        <a:bodyPr/>
        <a:lstStyle/>
        <a:p>
          <a:endParaRPr lang="it-IT"/>
        </a:p>
      </dgm:t>
    </dgm:pt>
    <dgm:pt modelId="{06A109E0-5EBC-4735-8DCF-492C742F5146}" type="pres">
      <dgm:prSet presAssocID="{B30C7987-AC11-4B98-A464-70258FBB9AFA}" presName="node" presStyleLbl="node1" presStyleIdx="0" presStyleCnt="4" custScaleX="270390">
        <dgm:presLayoutVars>
          <dgm:bulletEnabled val="1"/>
        </dgm:presLayoutVars>
      </dgm:prSet>
      <dgm:spPr/>
      <dgm:t>
        <a:bodyPr/>
        <a:lstStyle/>
        <a:p>
          <a:endParaRPr lang="it-IT"/>
        </a:p>
      </dgm:t>
    </dgm:pt>
    <dgm:pt modelId="{C0B4D6B6-52E8-4074-B6E5-ABE49D07CF5E}" type="pres">
      <dgm:prSet presAssocID="{FB809C71-F8A3-4EAC-B249-982AC04CECFE}" presName="parTrans" presStyleLbl="sibTrans2D1" presStyleIdx="1" presStyleCnt="4"/>
      <dgm:spPr/>
      <dgm:t>
        <a:bodyPr/>
        <a:lstStyle/>
        <a:p>
          <a:endParaRPr lang="it-IT"/>
        </a:p>
      </dgm:t>
    </dgm:pt>
    <dgm:pt modelId="{21769357-DA55-44F6-A813-A418440819D5}" type="pres">
      <dgm:prSet presAssocID="{FB809C71-F8A3-4EAC-B249-982AC04CECFE}" presName="connectorText" presStyleLbl="sibTrans2D1" presStyleIdx="1" presStyleCnt="4"/>
      <dgm:spPr/>
      <dgm:t>
        <a:bodyPr/>
        <a:lstStyle/>
        <a:p>
          <a:endParaRPr lang="it-IT"/>
        </a:p>
      </dgm:t>
    </dgm:pt>
    <dgm:pt modelId="{0D39B06C-3C1B-4DE0-8F14-18B3FFF40C55}" type="pres">
      <dgm:prSet presAssocID="{076C0C40-2E0E-452F-824E-A036030EA101}" presName="node" presStyleLbl="node1" presStyleIdx="1" presStyleCnt="4" custScaleX="283428" custRadScaleRad="257832" custRadScaleInc="2713">
        <dgm:presLayoutVars>
          <dgm:bulletEnabled val="1"/>
        </dgm:presLayoutVars>
      </dgm:prSet>
      <dgm:spPr/>
      <dgm:t>
        <a:bodyPr/>
        <a:lstStyle/>
        <a:p>
          <a:endParaRPr lang="it-IT"/>
        </a:p>
      </dgm:t>
    </dgm:pt>
    <dgm:pt modelId="{1BF82191-83E4-4A5C-B1AB-9ECBB44F534E}" type="pres">
      <dgm:prSet presAssocID="{0E599CAD-9E08-423F-B7E8-195B82103DE5}" presName="parTrans" presStyleLbl="sibTrans2D1" presStyleIdx="2" presStyleCnt="4"/>
      <dgm:spPr/>
      <dgm:t>
        <a:bodyPr/>
        <a:lstStyle/>
        <a:p>
          <a:endParaRPr lang="it-IT"/>
        </a:p>
      </dgm:t>
    </dgm:pt>
    <dgm:pt modelId="{A23B1142-464E-499A-9236-DC7EA4CE513B}" type="pres">
      <dgm:prSet presAssocID="{0E599CAD-9E08-423F-B7E8-195B82103DE5}" presName="connectorText" presStyleLbl="sibTrans2D1" presStyleIdx="2" presStyleCnt="4"/>
      <dgm:spPr/>
      <dgm:t>
        <a:bodyPr/>
        <a:lstStyle/>
        <a:p>
          <a:endParaRPr lang="it-IT"/>
        </a:p>
      </dgm:t>
    </dgm:pt>
    <dgm:pt modelId="{B92D3DD8-1B37-4FEA-9B18-0E0C11D4AE67}" type="pres">
      <dgm:prSet presAssocID="{7D253F47-4780-40C8-930F-578B04381229}" presName="node" presStyleLbl="node1" presStyleIdx="2" presStyleCnt="4" custScaleX="387845">
        <dgm:presLayoutVars>
          <dgm:bulletEnabled val="1"/>
        </dgm:presLayoutVars>
      </dgm:prSet>
      <dgm:spPr/>
      <dgm:t>
        <a:bodyPr/>
        <a:lstStyle/>
        <a:p>
          <a:endParaRPr lang="it-IT"/>
        </a:p>
      </dgm:t>
    </dgm:pt>
    <dgm:pt modelId="{1F6E5B9E-CE77-486E-BB8A-2C6415FBB04E}" type="pres">
      <dgm:prSet presAssocID="{7C6AF33D-3577-47F3-AD8C-C9E93AF6F654}" presName="parTrans" presStyleLbl="sibTrans2D1" presStyleIdx="3" presStyleCnt="4"/>
      <dgm:spPr/>
      <dgm:t>
        <a:bodyPr/>
        <a:lstStyle/>
        <a:p>
          <a:endParaRPr lang="it-IT"/>
        </a:p>
      </dgm:t>
    </dgm:pt>
    <dgm:pt modelId="{2ED38E80-902B-440D-ABD3-78F18E5AAA02}" type="pres">
      <dgm:prSet presAssocID="{7C6AF33D-3577-47F3-AD8C-C9E93AF6F654}" presName="connectorText" presStyleLbl="sibTrans2D1" presStyleIdx="3" presStyleCnt="4"/>
      <dgm:spPr/>
      <dgm:t>
        <a:bodyPr/>
        <a:lstStyle/>
        <a:p>
          <a:endParaRPr lang="it-IT"/>
        </a:p>
      </dgm:t>
    </dgm:pt>
    <dgm:pt modelId="{710E4D4F-6518-462F-9824-05389EDBAF96}" type="pres">
      <dgm:prSet presAssocID="{C6950DE3-AEC5-4C0E-A113-4F7BB92768FE}" presName="node" presStyleLbl="node1" presStyleIdx="3" presStyleCnt="4" custScaleX="276183" custRadScaleRad="261368" custRadScaleInc="737">
        <dgm:presLayoutVars>
          <dgm:bulletEnabled val="1"/>
        </dgm:presLayoutVars>
      </dgm:prSet>
      <dgm:spPr/>
      <dgm:t>
        <a:bodyPr/>
        <a:lstStyle/>
        <a:p>
          <a:endParaRPr lang="it-IT"/>
        </a:p>
      </dgm:t>
    </dgm:pt>
  </dgm:ptLst>
  <dgm:cxnLst>
    <dgm:cxn modelId="{1A9A80C1-E335-4088-BBEE-2D917720691B}" type="presOf" srcId="{ABFFDB1E-5DDC-471D-AEC6-1879B7C3B649}" destId="{AE63694B-9DD0-4435-A175-B7AFE1A4981A}" srcOrd="0" destOrd="0" presId="urn:microsoft.com/office/officeart/2005/8/layout/radial5"/>
    <dgm:cxn modelId="{8ACB289E-B1AC-4748-8298-994EA6F4B069}" type="presOf" srcId="{7C6AF33D-3577-47F3-AD8C-C9E93AF6F654}" destId="{2ED38E80-902B-440D-ABD3-78F18E5AAA02}" srcOrd="1" destOrd="0" presId="urn:microsoft.com/office/officeart/2005/8/layout/radial5"/>
    <dgm:cxn modelId="{22A30CCD-8BD8-40F9-AC04-61C90382A315}" type="presOf" srcId="{82073305-3EDC-4A97-AE75-3546E6AC7A9A}" destId="{BED9D226-722D-492B-ABA0-A29B69AD7318}" srcOrd="0" destOrd="0" presId="urn:microsoft.com/office/officeart/2005/8/layout/radial5"/>
    <dgm:cxn modelId="{D04355EE-DCB9-4241-B2B6-661393077020}" type="presOf" srcId="{7D253F47-4780-40C8-930F-578B04381229}" destId="{B92D3DD8-1B37-4FEA-9B18-0E0C11D4AE67}" srcOrd="0" destOrd="0" presId="urn:microsoft.com/office/officeart/2005/8/layout/radial5"/>
    <dgm:cxn modelId="{2D3D20E5-6634-4DEA-A839-DE0DF045323E}" type="presOf" srcId="{B30C7987-AC11-4B98-A464-70258FBB9AFA}" destId="{06A109E0-5EBC-4735-8DCF-492C742F5146}" srcOrd="0" destOrd="0" presId="urn:microsoft.com/office/officeart/2005/8/layout/radial5"/>
    <dgm:cxn modelId="{63A9D679-0FB1-42ED-AE19-92F35DA4C2E4}" srcId="{ABFFDB1E-5DDC-471D-AEC6-1879B7C3B649}" destId="{B30C7987-AC11-4B98-A464-70258FBB9AFA}" srcOrd="0" destOrd="0" parTransId="{0B0C7055-5938-44C3-95E0-636F4C4D8BEB}" sibTransId="{9575D71A-DC2B-4780-82DD-F0A73924E50A}"/>
    <dgm:cxn modelId="{0A13FB2B-4A23-4FEC-B924-6D103433BB12}" type="presOf" srcId="{0E599CAD-9E08-423F-B7E8-195B82103DE5}" destId="{A23B1142-464E-499A-9236-DC7EA4CE513B}" srcOrd="1" destOrd="0" presId="urn:microsoft.com/office/officeart/2005/8/layout/radial5"/>
    <dgm:cxn modelId="{6F0102A9-9ADA-4FFF-BA01-2EED182F6D5C}" type="presOf" srcId="{C6950DE3-AEC5-4C0E-A113-4F7BB92768FE}" destId="{710E4D4F-6518-462F-9824-05389EDBAF96}" srcOrd="0" destOrd="0" presId="urn:microsoft.com/office/officeart/2005/8/layout/radial5"/>
    <dgm:cxn modelId="{6D9972F3-3575-49EF-866F-8A2AC5996683}" srcId="{ABFFDB1E-5DDC-471D-AEC6-1879B7C3B649}" destId="{076C0C40-2E0E-452F-824E-A036030EA101}" srcOrd="1" destOrd="0" parTransId="{FB809C71-F8A3-4EAC-B249-982AC04CECFE}" sibTransId="{207E207C-4F95-477A-B47F-E1A500F5D168}"/>
    <dgm:cxn modelId="{54DC2B16-78C0-437E-9C95-38366A093042}" type="presOf" srcId="{076C0C40-2E0E-452F-824E-A036030EA101}" destId="{0D39B06C-3C1B-4DE0-8F14-18B3FFF40C55}" srcOrd="0" destOrd="0" presId="urn:microsoft.com/office/officeart/2005/8/layout/radial5"/>
    <dgm:cxn modelId="{62DA78AA-2A80-4718-A5C4-63EE04E86682}" type="presOf" srcId="{0B0C7055-5938-44C3-95E0-636F4C4D8BEB}" destId="{6E66752C-78CE-4125-8D85-0995CC840C0D}" srcOrd="0" destOrd="0" presId="urn:microsoft.com/office/officeart/2005/8/layout/radial5"/>
    <dgm:cxn modelId="{067DCC3F-699A-4D0D-B856-248A7F46A049}" srcId="{ABFFDB1E-5DDC-471D-AEC6-1879B7C3B649}" destId="{7D253F47-4780-40C8-930F-578B04381229}" srcOrd="2" destOrd="0" parTransId="{0E599CAD-9E08-423F-B7E8-195B82103DE5}" sibTransId="{84A79A83-6C32-4C8F-B068-225FD7AC05D0}"/>
    <dgm:cxn modelId="{CFD8ABA9-9AAF-4ECD-A1D8-B893667DC0BA}" type="presOf" srcId="{FB809C71-F8A3-4EAC-B249-982AC04CECFE}" destId="{C0B4D6B6-52E8-4074-B6E5-ABE49D07CF5E}" srcOrd="0" destOrd="0" presId="urn:microsoft.com/office/officeart/2005/8/layout/radial5"/>
    <dgm:cxn modelId="{7DBF025F-A60B-4CCE-A922-4FF39314E3C2}" type="presOf" srcId="{0B0C7055-5938-44C3-95E0-636F4C4D8BEB}" destId="{9ED84430-FCE7-4523-A807-4A7E1629F218}" srcOrd="1" destOrd="0" presId="urn:microsoft.com/office/officeart/2005/8/layout/radial5"/>
    <dgm:cxn modelId="{D20D171A-9DAA-45D3-96C6-4C7AA7216AE5}" type="presOf" srcId="{7C6AF33D-3577-47F3-AD8C-C9E93AF6F654}" destId="{1F6E5B9E-CE77-486E-BB8A-2C6415FBB04E}" srcOrd="0" destOrd="0" presId="urn:microsoft.com/office/officeart/2005/8/layout/radial5"/>
    <dgm:cxn modelId="{A232FF58-0EE7-4001-A122-C3278C260017}" srcId="{82073305-3EDC-4A97-AE75-3546E6AC7A9A}" destId="{ABFFDB1E-5DDC-471D-AEC6-1879B7C3B649}" srcOrd="0" destOrd="0" parTransId="{62D4B3E1-84B5-4A5B-A8D8-1548C62F7DC8}" sibTransId="{B7D0E6E7-FB8C-4573-8292-BDF9C52D8EFA}"/>
    <dgm:cxn modelId="{3C8B2723-5788-4F63-9084-30F9E04366ED}" type="presOf" srcId="{0E599CAD-9E08-423F-B7E8-195B82103DE5}" destId="{1BF82191-83E4-4A5C-B1AB-9ECBB44F534E}" srcOrd="0" destOrd="0" presId="urn:microsoft.com/office/officeart/2005/8/layout/radial5"/>
    <dgm:cxn modelId="{9AFBEDB2-E729-4FC3-AB0C-AA0BAD5F46BF}" srcId="{ABFFDB1E-5DDC-471D-AEC6-1879B7C3B649}" destId="{C6950DE3-AEC5-4C0E-A113-4F7BB92768FE}" srcOrd="3" destOrd="0" parTransId="{7C6AF33D-3577-47F3-AD8C-C9E93AF6F654}" sibTransId="{AFB7D955-38B0-43EE-8F0B-F091FE05AC1D}"/>
    <dgm:cxn modelId="{576278C2-7D4A-400D-A143-F405CAA6DEED}" type="presOf" srcId="{FB809C71-F8A3-4EAC-B249-982AC04CECFE}" destId="{21769357-DA55-44F6-A813-A418440819D5}" srcOrd="1" destOrd="0" presId="urn:microsoft.com/office/officeart/2005/8/layout/radial5"/>
    <dgm:cxn modelId="{38A1D617-8307-41EA-A4AB-5B8FA5C6D3CD}" type="presParOf" srcId="{BED9D226-722D-492B-ABA0-A29B69AD7318}" destId="{AE63694B-9DD0-4435-A175-B7AFE1A4981A}" srcOrd="0" destOrd="0" presId="urn:microsoft.com/office/officeart/2005/8/layout/radial5"/>
    <dgm:cxn modelId="{60280DAB-0F11-4935-B74B-2BFBFD5C9A1E}" type="presParOf" srcId="{BED9D226-722D-492B-ABA0-A29B69AD7318}" destId="{6E66752C-78CE-4125-8D85-0995CC840C0D}" srcOrd="1" destOrd="0" presId="urn:microsoft.com/office/officeart/2005/8/layout/radial5"/>
    <dgm:cxn modelId="{404A54BC-4C99-4C89-8057-CFB989C6A8A1}" type="presParOf" srcId="{6E66752C-78CE-4125-8D85-0995CC840C0D}" destId="{9ED84430-FCE7-4523-A807-4A7E1629F218}" srcOrd="0" destOrd="0" presId="urn:microsoft.com/office/officeart/2005/8/layout/radial5"/>
    <dgm:cxn modelId="{EA9BAFB9-D366-44B1-921E-021731C1167B}" type="presParOf" srcId="{BED9D226-722D-492B-ABA0-A29B69AD7318}" destId="{06A109E0-5EBC-4735-8DCF-492C742F5146}" srcOrd="2" destOrd="0" presId="urn:microsoft.com/office/officeart/2005/8/layout/radial5"/>
    <dgm:cxn modelId="{0918630F-B749-424F-AB15-AB424DBEEED1}" type="presParOf" srcId="{BED9D226-722D-492B-ABA0-A29B69AD7318}" destId="{C0B4D6B6-52E8-4074-B6E5-ABE49D07CF5E}" srcOrd="3" destOrd="0" presId="urn:microsoft.com/office/officeart/2005/8/layout/radial5"/>
    <dgm:cxn modelId="{A2FBAFD1-CDFA-4EB9-A84E-D804D48796EF}" type="presParOf" srcId="{C0B4D6B6-52E8-4074-B6E5-ABE49D07CF5E}" destId="{21769357-DA55-44F6-A813-A418440819D5}" srcOrd="0" destOrd="0" presId="urn:microsoft.com/office/officeart/2005/8/layout/radial5"/>
    <dgm:cxn modelId="{CCEEC3B3-D34A-4765-82F3-1BF7D1E7FA94}" type="presParOf" srcId="{BED9D226-722D-492B-ABA0-A29B69AD7318}" destId="{0D39B06C-3C1B-4DE0-8F14-18B3FFF40C55}" srcOrd="4" destOrd="0" presId="urn:microsoft.com/office/officeart/2005/8/layout/radial5"/>
    <dgm:cxn modelId="{B839A883-4FEF-42CB-A068-0BF5C18B52ED}" type="presParOf" srcId="{BED9D226-722D-492B-ABA0-A29B69AD7318}" destId="{1BF82191-83E4-4A5C-B1AB-9ECBB44F534E}" srcOrd="5" destOrd="0" presId="urn:microsoft.com/office/officeart/2005/8/layout/radial5"/>
    <dgm:cxn modelId="{CE6BF2FF-A2D7-42B1-8EB6-3D1AF4AA3BD0}" type="presParOf" srcId="{1BF82191-83E4-4A5C-B1AB-9ECBB44F534E}" destId="{A23B1142-464E-499A-9236-DC7EA4CE513B}" srcOrd="0" destOrd="0" presId="urn:microsoft.com/office/officeart/2005/8/layout/radial5"/>
    <dgm:cxn modelId="{583E7558-680E-46CF-8791-06F2E9876D00}" type="presParOf" srcId="{BED9D226-722D-492B-ABA0-A29B69AD7318}" destId="{B92D3DD8-1B37-4FEA-9B18-0E0C11D4AE67}" srcOrd="6" destOrd="0" presId="urn:microsoft.com/office/officeart/2005/8/layout/radial5"/>
    <dgm:cxn modelId="{AD2182B6-AB42-4774-99D2-4567DDEA060D}" type="presParOf" srcId="{BED9D226-722D-492B-ABA0-A29B69AD7318}" destId="{1F6E5B9E-CE77-486E-BB8A-2C6415FBB04E}" srcOrd="7" destOrd="0" presId="urn:microsoft.com/office/officeart/2005/8/layout/radial5"/>
    <dgm:cxn modelId="{2659BCD4-5BF5-4FEB-9EF5-3246D3DD0613}" type="presParOf" srcId="{1F6E5B9E-CE77-486E-BB8A-2C6415FBB04E}" destId="{2ED38E80-902B-440D-ABD3-78F18E5AAA02}" srcOrd="0" destOrd="0" presId="urn:microsoft.com/office/officeart/2005/8/layout/radial5"/>
    <dgm:cxn modelId="{E9A40AAA-C2CD-406C-B88C-07FE365712B7}" type="presParOf" srcId="{BED9D226-722D-492B-ABA0-A29B69AD7318}" destId="{710E4D4F-6518-462F-9824-05389EDBAF9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71CA9-77E9-4646-AEB6-4172F4F6A924}" type="doc">
      <dgm:prSet loTypeId="urn:microsoft.com/office/officeart/2005/8/layout/arrow2" loCatId="process" qsTypeId="urn:microsoft.com/office/officeart/2005/8/quickstyle/simple1" qsCatId="simple" csTypeId="urn:microsoft.com/office/officeart/2005/8/colors/accent1_2" csCatId="accent1" phldr="1"/>
      <dgm:spPr/>
    </dgm:pt>
    <dgm:pt modelId="{BC2785FE-E54F-48E2-8EA1-FA3DBC8A560F}">
      <dgm:prSet phldrT="[Testo]" custT="1"/>
      <dgm:spPr/>
      <dgm:t>
        <a:bodyPr/>
        <a:lstStyle/>
        <a:p>
          <a:r>
            <a:rPr lang="it-IT" sz="2000" b="1" dirty="0" smtClean="0">
              <a:solidFill>
                <a:schemeClr val="tx1"/>
              </a:solidFill>
            </a:rPr>
            <a:t>Financial </a:t>
          </a:r>
          <a:r>
            <a:rPr lang="it-IT" sz="2000" b="1" dirty="0" err="1" smtClean="0">
              <a:solidFill>
                <a:schemeClr val="tx1"/>
              </a:solidFill>
            </a:rPr>
            <a:t>Harm</a:t>
          </a:r>
          <a:endParaRPr lang="it-IT" sz="2000" b="1" dirty="0">
            <a:solidFill>
              <a:schemeClr val="tx1"/>
            </a:solidFill>
          </a:endParaRPr>
        </a:p>
      </dgm:t>
    </dgm:pt>
    <dgm:pt modelId="{278FF624-C3B8-466F-A8CC-F9942D90F08F}" type="parTrans" cxnId="{362A6002-6257-4129-84C8-10C7A3AB73D8}">
      <dgm:prSet/>
      <dgm:spPr/>
      <dgm:t>
        <a:bodyPr/>
        <a:lstStyle/>
        <a:p>
          <a:endParaRPr lang="it-IT"/>
        </a:p>
      </dgm:t>
    </dgm:pt>
    <dgm:pt modelId="{C66D322B-08B2-4D98-8A9F-78F6E29C064E}" type="sibTrans" cxnId="{362A6002-6257-4129-84C8-10C7A3AB73D8}">
      <dgm:prSet/>
      <dgm:spPr/>
      <dgm:t>
        <a:bodyPr/>
        <a:lstStyle/>
        <a:p>
          <a:endParaRPr lang="it-IT"/>
        </a:p>
      </dgm:t>
    </dgm:pt>
    <dgm:pt modelId="{FFBBE52A-8B92-482C-8DDE-E3A1BBCAB175}">
      <dgm:prSet phldrT="[Testo]" custT="1"/>
      <dgm:spPr/>
      <dgm:t>
        <a:bodyPr/>
        <a:lstStyle/>
        <a:p>
          <a:r>
            <a:rPr lang="it-IT" sz="2000" b="1" dirty="0" err="1" smtClean="0">
              <a:solidFill>
                <a:schemeClr val="tx1"/>
              </a:solidFill>
            </a:rPr>
            <a:t>Relationship</a:t>
          </a:r>
          <a:r>
            <a:rPr lang="it-IT" sz="2000" b="1" dirty="0" smtClean="0">
              <a:solidFill>
                <a:schemeClr val="tx1"/>
              </a:solidFill>
            </a:rPr>
            <a:t> </a:t>
          </a:r>
          <a:r>
            <a:rPr lang="it-IT" sz="2000" b="1" dirty="0" err="1" smtClean="0">
              <a:solidFill>
                <a:schemeClr val="tx1"/>
              </a:solidFill>
            </a:rPr>
            <a:t>Disruption</a:t>
          </a:r>
          <a:endParaRPr lang="it-IT" sz="2000" b="1" dirty="0">
            <a:solidFill>
              <a:schemeClr val="tx1"/>
            </a:solidFill>
          </a:endParaRPr>
        </a:p>
      </dgm:t>
    </dgm:pt>
    <dgm:pt modelId="{06E1DE2C-F60A-42E2-A46C-45F03FABE8A4}" type="parTrans" cxnId="{F168DFCE-7D7B-441C-BE0C-650DF591FA88}">
      <dgm:prSet/>
      <dgm:spPr/>
      <dgm:t>
        <a:bodyPr/>
        <a:lstStyle/>
        <a:p>
          <a:endParaRPr lang="it-IT"/>
        </a:p>
      </dgm:t>
    </dgm:pt>
    <dgm:pt modelId="{95074BA8-C2E7-448C-BE7C-14E08F57AE8C}" type="sibTrans" cxnId="{F168DFCE-7D7B-441C-BE0C-650DF591FA88}">
      <dgm:prSet/>
      <dgm:spPr/>
      <dgm:t>
        <a:bodyPr/>
        <a:lstStyle/>
        <a:p>
          <a:endParaRPr lang="it-IT"/>
        </a:p>
      </dgm:t>
    </dgm:pt>
    <dgm:pt modelId="{EE6A840D-3A0B-4AF3-8ADD-8F7CCB0118E8}">
      <dgm:prSet phldrT="[Testo]" custT="1"/>
      <dgm:spPr/>
      <dgm:t>
        <a:bodyPr/>
        <a:lstStyle/>
        <a:p>
          <a:r>
            <a:rPr lang="it-IT" sz="2000" b="1" dirty="0" err="1" smtClean="0"/>
            <a:t>Emotional</a:t>
          </a:r>
          <a:r>
            <a:rPr lang="it-IT" sz="2000" b="1" dirty="0" smtClean="0"/>
            <a:t> &amp; </a:t>
          </a:r>
          <a:r>
            <a:rPr lang="it-IT" sz="2000" b="1" dirty="0" err="1" smtClean="0"/>
            <a:t>psychological</a:t>
          </a:r>
          <a:r>
            <a:rPr lang="it-IT" sz="2000" b="1" dirty="0" smtClean="0"/>
            <a:t> </a:t>
          </a:r>
          <a:r>
            <a:rPr lang="it-IT" sz="2000" b="1" dirty="0" err="1" smtClean="0"/>
            <a:t>Distress</a:t>
          </a:r>
          <a:endParaRPr lang="it-IT" sz="2000" b="1" dirty="0"/>
        </a:p>
      </dgm:t>
    </dgm:pt>
    <dgm:pt modelId="{59EB7DF3-BB78-4E56-ABFD-B8CAECAE1D32}" type="parTrans" cxnId="{1AC21BCB-8A5A-4B13-AC6F-51E2A7D9491C}">
      <dgm:prSet/>
      <dgm:spPr/>
      <dgm:t>
        <a:bodyPr/>
        <a:lstStyle/>
        <a:p>
          <a:endParaRPr lang="it-IT"/>
        </a:p>
      </dgm:t>
    </dgm:pt>
    <dgm:pt modelId="{E1961154-92C2-4F59-8A15-A7639C3622DE}" type="sibTrans" cxnId="{1AC21BCB-8A5A-4B13-AC6F-51E2A7D9491C}">
      <dgm:prSet/>
      <dgm:spPr/>
      <dgm:t>
        <a:bodyPr/>
        <a:lstStyle/>
        <a:p>
          <a:endParaRPr lang="it-IT"/>
        </a:p>
      </dgm:t>
    </dgm:pt>
    <dgm:pt modelId="{CFD2AD97-4874-4F0B-87E7-5133B6DE1C4D}" type="pres">
      <dgm:prSet presAssocID="{17D71CA9-77E9-4646-AEB6-4172F4F6A924}" presName="arrowDiagram" presStyleCnt="0">
        <dgm:presLayoutVars>
          <dgm:chMax val="5"/>
          <dgm:dir/>
          <dgm:resizeHandles val="exact"/>
        </dgm:presLayoutVars>
      </dgm:prSet>
      <dgm:spPr/>
    </dgm:pt>
    <dgm:pt modelId="{273C72E2-E095-4F94-AB82-1C1F45D42E7D}" type="pres">
      <dgm:prSet presAssocID="{17D71CA9-77E9-4646-AEB6-4172F4F6A924}" presName="arrow" presStyleLbl="bgShp" presStyleIdx="0" presStyleCnt="1" custScaleX="91892" custLinFactNeighborX="12819"/>
      <dgm:spPr/>
    </dgm:pt>
    <dgm:pt modelId="{7967DFF7-8AC4-47CA-9124-2DDBDD3076E0}" type="pres">
      <dgm:prSet presAssocID="{17D71CA9-77E9-4646-AEB6-4172F4F6A924}" presName="arrowDiagram3" presStyleCnt="0"/>
      <dgm:spPr/>
    </dgm:pt>
    <dgm:pt modelId="{68477B01-6F36-47C6-AFC0-C6CBA05506FB}" type="pres">
      <dgm:prSet presAssocID="{BC2785FE-E54F-48E2-8EA1-FA3DBC8A560F}" presName="bullet3a" presStyleLbl="node1" presStyleIdx="0" presStyleCnt="3"/>
      <dgm:spPr/>
    </dgm:pt>
    <dgm:pt modelId="{7BAA4EF5-6902-41C9-B971-C8059EFED55C}" type="pres">
      <dgm:prSet presAssocID="{BC2785FE-E54F-48E2-8EA1-FA3DBC8A560F}" presName="textBox3a" presStyleLbl="revTx" presStyleIdx="0" presStyleCnt="3" custScaleX="242888" custScaleY="17732" custLinFactNeighborX="92751" custLinFactNeighborY="92942">
        <dgm:presLayoutVars>
          <dgm:bulletEnabled val="1"/>
        </dgm:presLayoutVars>
      </dgm:prSet>
      <dgm:spPr/>
      <dgm:t>
        <a:bodyPr/>
        <a:lstStyle/>
        <a:p>
          <a:endParaRPr lang="it-IT"/>
        </a:p>
      </dgm:t>
    </dgm:pt>
    <dgm:pt modelId="{C2371975-A3C5-4F62-A5A6-EF05B56386B2}" type="pres">
      <dgm:prSet presAssocID="{FFBBE52A-8B92-482C-8DDE-E3A1BBCAB175}" presName="bullet3b" presStyleLbl="node1" presStyleIdx="1" presStyleCnt="3"/>
      <dgm:spPr/>
    </dgm:pt>
    <dgm:pt modelId="{3E5CB38A-042C-4E2D-B786-4895A089E0BD}" type="pres">
      <dgm:prSet presAssocID="{FFBBE52A-8B92-482C-8DDE-E3A1BBCAB175}" presName="textBox3b" presStyleLbl="revTx" presStyleIdx="1" presStyleCnt="3" custScaleX="256199" custScaleY="38537" custLinFactNeighborX="-26372" custLinFactNeighborY="-99087">
        <dgm:presLayoutVars>
          <dgm:bulletEnabled val="1"/>
        </dgm:presLayoutVars>
      </dgm:prSet>
      <dgm:spPr/>
      <dgm:t>
        <a:bodyPr/>
        <a:lstStyle/>
        <a:p>
          <a:endParaRPr lang="it-IT"/>
        </a:p>
      </dgm:t>
    </dgm:pt>
    <dgm:pt modelId="{356004DE-6216-4897-BC38-7158B99FA140}" type="pres">
      <dgm:prSet presAssocID="{EE6A840D-3A0B-4AF3-8ADD-8F7CCB0118E8}" presName="bullet3c" presStyleLbl="node1" presStyleIdx="2" presStyleCnt="3"/>
      <dgm:spPr/>
    </dgm:pt>
    <dgm:pt modelId="{5E6AA908-03F5-47B0-86B4-58DE7690605D}" type="pres">
      <dgm:prSet presAssocID="{EE6A840D-3A0B-4AF3-8ADD-8F7CCB0118E8}" presName="textBox3c" presStyleLbl="revTx" presStyleIdx="2" presStyleCnt="3" custScaleX="416667" custScaleY="31041" custLinFactNeighborX="-49209" custLinFactNeighborY="-96701">
        <dgm:presLayoutVars>
          <dgm:bulletEnabled val="1"/>
        </dgm:presLayoutVars>
      </dgm:prSet>
      <dgm:spPr/>
      <dgm:t>
        <a:bodyPr/>
        <a:lstStyle/>
        <a:p>
          <a:endParaRPr lang="en-US"/>
        </a:p>
      </dgm:t>
    </dgm:pt>
  </dgm:ptLst>
  <dgm:cxnLst>
    <dgm:cxn modelId="{F168DFCE-7D7B-441C-BE0C-650DF591FA88}" srcId="{17D71CA9-77E9-4646-AEB6-4172F4F6A924}" destId="{FFBBE52A-8B92-482C-8DDE-E3A1BBCAB175}" srcOrd="1" destOrd="0" parTransId="{06E1DE2C-F60A-42E2-A46C-45F03FABE8A4}" sibTransId="{95074BA8-C2E7-448C-BE7C-14E08F57AE8C}"/>
    <dgm:cxn modelId="{D455D5CB-99D0-4DE3-A090-863CB17E0E96}" type="presOf" srcId="{BC2785FE-E54F-48E2-8EA1-FA3DBC8A560F}" destId="{7BAA4EF5-6902-41C9-B971-C8059EFED55C}" srcOrd="0" destOrd="0" presId="urn:microsoft.com/office/officeart/2005/8/layout/arrow2"/>
    <dgm:cxn modelId="{362A6002-6257-4129-84C8-10C7A3AB73D8}" srcId="{17D71CA9-77E9-4646-AEB6-4172F4F6A924}" destId="{BC2785FE-E54F-48E2-8EA1-FA3DBC8A560F}" srcOrd="0" destOrd="0" parTransId="{278FF624-C3B8-466F-A8CC-F9942D90F08F}" sibTransId="{C66D322B-08B2-4D98-8A9F-78F6E29C064E}"/>
    <dgm:cxn modelId="{01159CDB-4009-4ECB-82AE-B6AF32FFA733}" type="presOf" srcId="{FFBBE52A-8B92-482C-8DDE-E3A1BBCAB175}" destId="{3E5CB38A-042C-4E2D-B786-4895A089E0BD}" srcOrd="0" destOrd="0" presId="urn:microsoft.com/office/officeart/2005/8/layout/arrow2"/>
    <dgm:cxn modelId="{1AC21BCB-8A5A-4B13-AC6F-51E2A7D9491C}" srcId="{17D71CA9-77E9-4646-AEB6-4172F4F6A924}" destId="{EE6A840D-3A0B-4AF3-8ADD-8F7CCB0118E8}" srcOrd="2" destOrd="0" parTransId="{59EB7DF3-BB78-4E56-ABFD-B8CAECAE1D32}" sibTransId="{E1961154-92C2-4F59-8A15-A7639C3622DE}"/>
    <dgm:cxn modelId="{C28A8C17-0C1A-4EA6-A001-07528A90A954}" type="presOf" srcId="{EE6A840D-3A0B-4AF3-8ADD-8F7CCB0118E8}" destId="{5E6AA908-03F5-47B0-86B4-58DE7690605D}" srcOrd="0" destOrd="0" presId="urn:microsoft.com/office/officeart/2005/8/layout/arrow2"/>
    <dgm:cxn modelId="{4419C91C-AB88-4B97-82F1-3B3F20BC911D}" type="presOf" srcId="{17D71CA9-77E9-4646-AEB6-4172F4F6A924}" destId="{CFD2AD97-4874-4F0B-87E7-5133B6DE1C4D}" srcOrd="0" destOrd="0" presId="urn:microsoft.com/office/officeart/2005/8/layout/arrow2"/>
    <dgm:cxn modelId="{07325E22-98C0-4222-AFCE-440ED127962A}" type="presParOf" srcId="{CFD2AD97-4874-4F0B-87E7-5133B6DE1C4D}" destId="{273C72E2-E095-4F94-AB82-1C1F45D42E7D}" srcOrd="0" destOrd="0" presId="urn:microsoft.com/office/officeart/2005/8/layout/arrow2"/>
    <dgm:cxn modelId="{48AA8B41-E329-44D8-8E6A-BCE367FD5FBB}" type="presParOf" srcId="{CFD2AD97-4874-4F0B-87E7-5133B6DE1C4D}" destId="{7967DFF7-8AC4-47CA-9124-2DDBDD3076E0}" srcOrd="1" destOrd="0" presId="urn:microsoft.com/office/officeart/2005/8/layout/arrow2"/>
    <dgm:cxn modelId="{7D594A33-AB39-4762-903C-8069E20238B6}" type="presParOf" srcId="{7967DFF7-8AC4-47CA-9124-2DDBDD3076E0}" destId="{68477B01-6F36-47C6-AFC0-C6CBA05506FB}" srcOrd="0" destOrd="0" presId="urn:microsoft.com/office/officeart/2005/8/layout/arrow2"/>
    <dgm:cxn modelId="{F49AE7FF-6728-49D5-8FD8-A7EE8D7369C7}" type="presParOf" srcId="{7967DFF7-8AC4-47CA-9124-2DDBDD3076E0}" destId="{7BAA4EF5-6902-41C9-B971-C8059EFED55C}" srcOrd="1" destOrd="0" presId="urn:microsoft.com/office/officeart/2005/8/layout/arrow2"/>
    <dgm:cxn modelId="{FFDCAFA7-DFAE-4C5D-BE95-79FBC82AD2E7}" type="presParOf" srcId="{7967DFF7-8AC4-47CA-9124-2DDBDD3076E0}" destId="{C2371975-A3C5-4F62-A5A6-EF05B56386B2}" srcOrd="2" destOrd="0" presId="urn:microsoft.com/office/officeart/2005/8/layout/arrow2"/>
    <dgm:cxn modelId="{1FDC173D-D775-4288-A372-ACCB087694B7}" type="presParOf" srcId="{7967DFF7-8AC4-47CA-9124-2DDBDD3076E0}" destId="{3E5CB38A-042C-4E2D-B786-4895A089E0BD}" srcOrd="3" destOrd="0" presId="urn:microsoft.com/office/officeart/2005/8/layout/arrow2"/>
    <dgm:cxn modelId="{E31A511A-3E0F-45BF-A4A4-2E3BC172EBB5}" type="presParOf" srcId="{7967DFF7-8AC4-47CA-9124-2DDBDD3076E0}" destId="{356004DE-6216-4897-BC38-7158B99FA140}" srcOrd="4" destOrd="0" presId="urn:microsoft.com/office/officeart/2005/8/layout/arrow2"/>
    <dgm:cxn modelId="{92EFF542-335E-406D-A7CD-3012985DE338}" type="presParOf" srcId="{7967DFF7-8AC4-47CA-9124-2DDBDD3076E0}" destId="{5E6AA908-03F5-47B0-86B4-58DE7690605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3694B-9DD0-4435-A175-B7AFE1A4981A}">
      <dsp:nvSpPr>
        <dsp:cNvPr id="0" name=""/>
        <dsp:cNvSpPr/>
      </dsp:nvSpPr>
      <dsp:spPr>
        <a:xfrm>
          <a:off x="2783209" y="1015563"/>
          <a:ext cx="2278288" cy="768205"/>
        </a:xfrm>
        <a:prstGeom prst="ellipse">
          <a:avLst/>
        </a:prstGeom>
        <a:solidFill>
          <a:schemeClr val="accent1">
            <a:hueOff val="0"/>
            <a:satOff val="0"/>
            <a:lumOff val="0"/>
            <a:alphaOff val="0"/>
          </a:schemeClr>
        </a:solidFill>
        <a:ln>
          <a:noFill/>
        </a:ln>
        <a:effectLst>
          <a:outerShdw blurRad="381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solidFill>
                <a:schemeClr val="tx1"/>
              </a:solidFill>
            </a:rPr>
            <a:t>Gambler</a:t>
          </a:r>
          <a:endParaRPr lang="it-IT" sz="2000" kern="1200" dirty="0">
            <a:solidFill>
              <a:schemeClr val="tx1"/>
            </a:solidFill>
          </a:endParaRPr>
        </a:p>
      </dsp:txBody>
      <dsp:txXfrm>
        <a:off x="3116857" y="1128064"/>
        <a:ext cx="1610992" cy="543203"/>
      </dsp:txXfrm>
    </dsp:sp>
    <dsp:sp modelId="{6E66752C-78CE-4125-8D85-0995CC840C0D}">
      <dsp:nvSpPr>
        <dsp:cNvPr id="0" name=""/>
        <dsp:cNvSpPr/>
      </dsp:nvSpPr>
      <dsp:spPr>
        <a:xfrm rot="16200000">
          <a:off x="3848718" y="755674"/>
          <a:ext cx="147269" cy="250246"/>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solidFill>
              <a:schemeClr val="tx1"/>
            </a:solidFill>
          </a:endParaRPr>
        </a:p>
      </dsp:txBody>
      <dsp:txXfrm>
        <a:off x="3870809" y="827814"/>
        <a:ext cx="103088" cy="150148"/>
      </dsp:txXfrm>
    </dsp:sp>
    <dsp:sp modelId="{06A109E0-5EBC-4735-8DCF-492C742F5146}">
      <dsp:nvSpPr>
        <dsp:cNvPr id="0" name=""/>
        <dsp:cNvSpPr/>
      </dsp:nvSpPr>
      <dsp:spPr>
        <a:xfrm>
          <a:off x="2927292" y="1677"/>
          <a:ext cx="1990122" cy="736019"/>
        </a:xfrm>
        <a:prstGeom prst="ellipse">
          <a:avLst/>
        </a:prstGeom>
        <a:solidFill>
          <a:schemeClr val="tx1">
            <a:lumMod val="75000"/>
            <a:lumOff val="2500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solidFill>
                <a:srgbClr val="FFFF00"/>
              </a:solidFill>
              <a:hlinkClick xmlns:r="http://schemas.openxmlformats.org/officeDocument/2006/relationships" r:id="rId1" action="ppaction://hlinkfile"/>
            </a:rPr>
            <a:t>partner</a:t>
          </a:r>
          <a:endParaRPr lang="it-IT" sz="2000" kern="1200" dirty="0">
            <a:solidFill>
              <a:srgbClr val="FFFF00"/>
            </a:solidFill>
          </a:endParaRPr>
        </a:p>
      </dsp:txBody>
      <dsp:txXfrm>
        <a:off x="3218739" y="109464"/>
        <a:ext cx="1407228" cy="520445"/>
      </dsp:txXfrm>
    </dsp:sp>
    <dsp:sp modelId="{C0B4D6B6-52E8-4074-B6E5-ABE49D07CF5E}">
      <dsp:nvSpPr>
        <dsp:cNvPr id="0" name=""/>
        <dsp:cNvSpPr/>
      </dsp:nvSpPr>
      <dsp:spPr>
        <a:xfrm rot="73251">
          <a:off x="5164139" y="1303701"/>
          <a:ext cx="252864" cy="250246"/>
        </a:xfrm>
        <a:prstGeom prst="rightArrow">
          <a:avLst>
            <a:gd name="adj1" fmla="val 60000"/>
            <a:gd name="adj2" fmla="val 50000"/>
          </a:avLst>
        </a:prstGeom>
        <a:solidFill>
          <a:schemeClr val="accent2">
            <a:hueOff val="-2847830"/>
            <a:satOff val="8321"/>
            <a:lumOff val="-156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solidFill>
              <a:schemeClr val="tx1"/>
            </a:solidFill>
          </a:endParaRPr>
        </a:p>
      </dsp:txBody>
      <dsp:txXfrm>
        <a:off x="5164148" y="1352950"/>
        <a:ext cx="177790" cy="150148"/>
      </dsp:txXfrm>
    </dsp:sp>
    <dsp:sp modelId="{0D39B06C-3C1B-4DE0-8F14-18B3FFF40C55}">
      <dsp:nvSpPr>
        <dsp:cNvPr id="0" name=""/>
        <dsp:cNvSpPr/>
      </dsp:nvSpPr>
      <dsp:spPr>
        <a:xfrm>
          <a:off x="5534325" y="1088238"/>
          <a:ext cx="2086084" cy="736019"/>
        </a:xfrm>
        <a:prstGeom prst="ellipse">
          <a:avLst/>
        </a:prstGeom>
        <a:solidFill>
          <a:srgbClr val="FF0066"/>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solidFill>
                <a:schemeClr val="tx1"/>
              </a:solidFill>
              <a:hlinkClick xmlns:r="http://schemas.openxmlformats.org/officeDocument/2006/relationships" r:id="rId2" action="ppaction://hlinkfile"/>
            </a:rPr>
            <a:t>sons</a:t>
          </a:r>
          <a:r>
            <a:rPr lang="it-IT" sz="2000" kern="1200" dirty="0" smtClean="0">
              <a:solidFill>
                <a:schemeClr val="tx1"/>
              </a:solidFill>
              <a:hlinkClick xmlns:r="http://schemas.openxmlformats.org/officeDocument/2006/relationships" r:id="rId2" action="ppaction://hlinkfile"/>
            </a:rPr>
            <a:t> and </a:t>
          </a:r>
          <a:r>
            <a:rPr lang="it-IT" sz="2000" kern="1200" dirty="0" err="1" smtClean="0">
              <a:solidFill>
                <a:schemeClr val="tx1"/>
              </a:solidFill>
              <a:hlinkClick xmlns:r="http://schemas.openxmlformats.org/officeDocument/2006/relationships" r:id="rId2" action="ppaction://hlinkfile"/>
            </a:rPr>
            <a:t>daughters</a:t>
          </a:r>
          <a:endParaRPr lang="it-IT" sz="2000" kern="1200" dirty="0">
            <a:solidFill>
              <a:schemeClr val="tx1"/>
            </a:solidFill>
          </a:endParaRPr>
        </a:p>
      </dsp:txBody>
      <dsp:txXfrm>
        <a:off x="5839825" y="1196025"/>
        <a:ext cx="1475084" cy="520445"/>
      </dsp:txXfrm>
    </dsp:sp>
    <dsp:sp modelId="{1BF82191-83E4-4A5C-B1AB-9ECBB44F534E}">
      <dsp:nvSpPr>
        <dsp:cNvPr id="0" name=""/>
        <dsp:cNvSpPr/>
      </dsp:nvSpPr>
      <dsp:spPr>
        <a:xfrm rot="5400000">
          <a:off x="3848718" y="1793411"/>
          <a:ext cx="147269" cy="250246"/>
        </a:xfrm>
        <a:prstGeom prst="rightArrow">
          <a:avLst>
            <a:gd name="adj1" fmla="val 60000"/>
            <a:gd name="adj2" fmla="val 50000"/>
          </a:avLst>
        </a:prstGeom>
        <a:solidFill>
          <a:schemeClr val="accent2">
            <a:hueOff val="-5695660"/>
            <a:satOff val="16641"/>
            <a:lumOff val="-31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solidFill>
              <a:schemeClr val="tx1"/>
            </a:solidFill>
          </a:endParaRPr>
        </a:p>
      </dsp:txBody>
      <dsp:txXfrm>
        <a:off x="3870809" y="1821370"/>
        <a:ext cx="103088" cy="150148"/>
      </dsp:txXfrm>
    </dsp:sp>
    <dsp:sp modelId="{B92D3DD8-1B37-4FEA-9B18-0E0C11D4AE67}">
      <dsp:nvSpPr>
        <dsp:cNvPr id="0" name=""/>
        <dsp:cNvSpPr/>
      </dsp:nvSpPr>
      <dsp:spPr>
        <a:xfrm>
          <a:off x="2495046" y="2061636"/>
          <a:ext cx="2854613" cy="736019"/>
        </a:xfrm>
        <a:prstGeom prst="ellipse">
          <a:avLst/>
        </a:prstGeom>
        <a:solidFill>
          <a:srgbClr val="FFFF00"/>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solidFill>
                <a:schemeClr val="tx1"/>
              </a:solidFill>
            </a:rPr>
            <a:t>partents</a:t>
          </a:r>
          <a:endParaRPr lang="it-IT" sz="2000" kern="1200" dirty="0">
            <a:solidFill>
              <a:schemeClr val="tx1"/>
            </a:solidFill>
          </a:endParaRPr>
        </a:p>
      </dsp:txBody>
      <dsp:txXfrm>
        <a:off x="2913094" y="2169423"/>
        <a:ext cx="2018517" cy="520445"/>
      </dsp:txXfrm>
    </dsp:sp>
    <dsp:sp modelId="{1F6E5B9E-CE77-486E-BB8A-2C6415FBB04E}">
      <dsp:nvSpPr>
        <dsp:cNvPr id="0" name=""/>
        <dsp:cNvSpPr/>
      </dsp:nvSpPr>
      <dsp:spPr>
        <a:xfrm rot="10819899">
          <a:off x="2380799" y="1266443"/>
          <a:ext cx="284490" cy="250246"/>
        </a:xfrm>
        <a:prstGeom prst="rightArrow">
          <a:avLst>
            <a:gd name="adj1" fmla="val 60000"/>
            <a:gd name="adj2" fmla="val 50000"/>
          </a:avLst>
        </a:prstGeom>
        <a:solidFill>
          <a:schemeClr val="accent2">
            <a:hueOff val="-8543491"/>
            <a:satOff val="24962"/>
            <a:lumOff val="-4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solidFill>
              <a:schemeClr val="tx1"/>
            </a:solidFill>
          </a:endParaRPr>
        </a:p>
      </dsp:txBody>
      <dsp:txXfrm rot="10800000">
        <a:off x="2455872" y="1316709"/>
        <a:ext cx="209416" cy="150148"/>
      </dsp:txXfrm>
    </dsp:sp>
    <dsp:sp modelId="{710E4D4F-6518-462F-9824-05389EDBAF96}">
      <dsp:nvSpPr>
        <dsp:cNvPr id="0" name=""/>
        <dsp:cNvSpPr/>
      </dsp:nvSpPr>
      <dsp:spPr>
        <a:xfrm>
          <a:off x="213980" y="1016074"/>
          <a:ext cx="2032759" cy="736019"/>
        </a:xfrm>
        <a:prstGeom prst="ellipse">
          <a:avLst/>
        </a:prstGeom>
        <a:solidFill>
          <a:schemeClr val="accent2">
            <a:hueOff val="-8543491"/>
            <a:satOff val="24962"/>
            <a:lumOff val="-4706"/>
            <a:alphaOff val="0"/>
          </a:schemeClr>
        </a:solidFill>
        <a:ln>
          <a:noFill/>
        </a:ln>
        <a:effectLst>
          <a:outerShdw blurRad="50800" dist="43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err="1" smtClean="0">
              <a:solidFill>
                <a:schemeClr val="tx1"/>
              </a:solidFill>
            </a:rPr>
            <a:t>Other</a:t>
          </a:r>
          <a:r>
            <a:rPr lang="it-IT" sz="2000" kern="1200" dirty="0" smtClean="0">
              <a:solidFill>
                <a:schemeClr val="tx1"/>
              </a:solidFill>
            </a:rPr>
            <a:t> family </a:t>
          </a:r>
          <a:r>
            <a:rPr lang="it-IT" sz="2000" kern="1200" dirty="0" err="1" smtClean="0">
              <a:solidFill>
                <a:schemeClr val="tx1"/>
              </a:solidFill>
            </a:rPr>
            <a:t>members</a:t>
          </a:r>
          <a:endParaRPr lang="it-IT" sz="2000" kern="1200" dirty="0">
            <a:solidFill>
              <a:schemeClr val="tx1"/>
            </a:solidFill>
          </a:endParaRPr>
        </a:p>
      </dsp:txBody>
      <dsp:txXfrm>
        <a:off x="511671" y="1123861"/>
        <a:ext cx="1437377" cy="5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C72E2-E095-4F94-AB82-1C1F45D42E7D}">
      <dsp:nvSpPr>
        <dsp:cNvPr id="0" name=""/>
        <dsp:cNvSpPr/>
      </dsp:nvSpPr>
      <dsp:spPr>
        <a:xfrm>
          <a:off x="188255" y="541205"/>
          <a:ext cx="4383747" cy="298158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77B01-6F36-47C6-AFC0-C6CBA05506FB}">
      <dsp:nvSpPr>
        <dsp:cNvPr id="0" name=""/>
        <dsp:cNvSpPr/>
      </dsp:nvSpPr>
      <dsp:spPr>
        <a:xfrm>
          <a:off x="-10819" y="2599098"/>
          <a:ext cx="124034" cy="12403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AA4EF5-6902-41C9-B971-C8059EFED55C}">
      <dsp:nvSpPr>
        <dsp:cNvPr id="0" name=""/>
        <dsp:cNvSpPr/>
      </dsp:nvSpPr>
      <dsp:spPr>
        <a:xfrm>
          <a:off x="288032" y="3816420"/>
          <a:ext cx="2699788" cy="152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723" tIns="0" rIns="0" bIns="0" numCol="1" spcCol="1270" anchor="t" anchorCtr="0">
          <a:noAutofit/>
        </a:bodyPr>
        <a:lstStyle/>
        <a:p>
          <a:pPr lvl="0" algn="l" defTabSz="889000">
            <a:lnSpc>
              <a:spcPct val="90000"/>
            </a:lnSpc>
            <a:spcBef>
              <a:spcPct val="0"/>
            </a:spcBef>
            <a:spcAft>
              <a:spcPct val="35000"/>
            </a:spcAft>
          </a:pPr>
          <a:r>
            <a:rPr lang="it-IT" sz="2000" b="1" kern="1200" dirty="0" smtClean="0">
              <a:solidFill>
                <a:schemeClr val="tx1"/>
              </a:solidFill>
            </a:rPr>
            <a:t>Financial </a:t>
          </a:r>
          <a:r>
            <a:rPr lang="it-IT" sz="2000" b="1" kern="1200" dirty="0" err="1" smtClean="0">
              <a:solidFill>
                <a:schemeClr val="tx1"/>
              </a:solidFill>
            </a:rPr>
            <a:t>Harm</a:t>
          </a:r>
          <a:endParaRPr lang="it-IT" sz="2000" b="1" kern="1200" dirty="0">
            <a:solidFill>
              <a:schemeClr val="tx1"/>
            </a:solidFill>
          </a:endParaRPr>
        </a:p>
      </dsp:txBody>
      <dsp:txXfrm>
        <a:off x="288032" y="3816420"/>
        <a:ext cx="2699788" cy="152792"/>
      </dsp:txXfrm>
    </dsp:sp>
    <dsp:sp modelId="{C2371975-A3C5-4F62-A5A6-EF05B56386B2}">
      <dsp:nvSpPr>
        <dsp:cNvPr id="0" name=""/>
        <dsp:cNvSpPr/>
      </dsp:nvSpPr>
      <dsp:spPr>
        <a:xfrm>
          <a:off x="1084020" y="1788702"/>
          <a:ext cx="224215" cy="2242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CB38A-042C-4E2D-B786-4895A089E0BD}">
      <dsp:nvSpPr>
        <dsp:cNvPr id="0" name=""/>
        <dsp:cNvSpPr/>
      </dsp:nvSpPr>
      <dsp:spPr>
        <a:xfrm>
          <a:off x="2" y="792094"/>
          <a:ext cx="2933300" cy="625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807" tIns="0" rIns="0" bIns="0" numCol="1" spcCol="1270" anchor="t" anchorCtr="0">
          <a:noAutofit/>
        </a:bodyPr>
        <a:lstStyle/>
        <a:p>
          <a:pPr lvl="0" algn="l" defTabSz="889000">
            <a:lnSpc>
              <a:spcPct val="90000"/>
            </a:lnSpc>
            <a:spcBef>
              <a:spcPct val="0"/>
            </a:spcBef>
            <a:spcAft>
              <a:spcPct val="35000"/>
            </a:spcAft>
          </a:pPr>
          <a:r>
            <a:rPr lang="it-IT" sz="2000" b="1" kern="1200" dirty="0" err="1" smtClean="0">
              <a:solidFill>
                <a:schemeClr val="tx1"/>
              </a:solidFill>
            </a:rPr>
            <a:t>Relationship</a:t>
          </a:r>
          <a:r>
            <a:rPr lang="it-IT" sz="2000" b="1" kern="1200" dirty="0" smtClean="0">
              <a:solidFill>
                <a:schemeClr val="tx1"/>
              </a:solidFill>
            </a:rPr>
            <a:t> </a:t>
          </a:r>
          <a:r>
            <a:rPr lang="it-IT" sz="2000" b="1" kern="1200" dirty="0" err="1" smtClean="0">
              <a:solidFill>
                <a:schemeClr val="tx1"/>
              </a:solidFill>
            </a:rPr>
            <a:t>Disruption</a:t>
          </a:r>
          <a:endParaRPr lang="it-IT" sz="2000" b="1" kern="1200" dirty="0">
            <a:solidFill>
              <a:schemeClr val="tx1"/>
            </a:solidFill>
          </a:endParaRPr>
        </a:p>
      </dsp:txBody>
      <dsp:txXfrm>
        <a:off x="2" y="792094"/>
        <a:ext cx="2933300" cy="625064"/>
      </dsp:txXfrm>
    </dsp:sp>
    <dsp:sp modelId="{356004DE-6216-4897-BC38-7158B99FA140}">
      <dsp:nvSpPr>
        <dsp:cNvPr id="0" name=""/>
        <dsp:cNvSpPr/>
      </dsp:nvSpPr>
      <dsp:spPr>
        <a:xfrm>
          <a:off x="2400690" y="1295547"/>
          <a:ext cx="310085" cy="3100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AA908-03F5-47B0-86B4-58DE7690605D}">
      <dsp:nvSpPr>
        <dsp:cNvPr id="0" name=""/>
        <dsp:cNvSpPr/>
      </dsp:nvSpPr>
      <dsp:spPr>
        <a:xfrm>
          <a:off x="179515" y="161233"/>
          <a:ext cx="4770546" cy="643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308" tIns="0" rIns="0" bIns="0" numCol="1" spcCol="1270" anchor="t" anchorCtr="0">
          <a:noAutofit/>
        </a:bodyPr>
        <a:lstStyle/>
        <a:p>
          <a:pPr lvl="0" algn="l" defTabSz="889000">
            <a:lnSpc>
              <a:spcPct val="90000"/>
            </a:lnSpc>
            <a:spcBef>
              <a:spcPct val="0"/>
            </a:spcBef>
            <a:spcAft>
              <a:spcPct val="35000"/>
            </a:spcAft>
          </a:pPr>
          <a:r>
            <a:rPr lang="it-IT" sz="2000" b="1" kern="1200" dirty="0" err="1" smtClean="0"/>
            <a:t>Emotional</a:t>
          </a:r>
          <a:r>
            <a:rPr lang="it-IT" sz="2000" b="1" kern="1200" dirty="0" smtClean="0"/>
            <a:t> &amp; </a:t>
          </a:r>
          <a:r>
            <a:rPr lang="it-IT" sz="2000" b="1" kern="1200" dirty="0" err="1" smtClean="0"/>
            <a:t>psychological</a:t>
          </a:r>
          <a:r>
            <a:rPr lang="it-IT" sz="2000" b="1" kern="1200" dirty="0" smtClean="0"/>
            <a:t> </a:t>
          </a:r>
          <a:r>
            <a:rPr lang="it-IT" sz="2000" b="1" kern="1200" dirty="0" err="1" smtClean="0"/>
            <a:t>Distress</a:t>
          </a:r>
          <a:endParaRPr lang="it-IT" sz="2000" b="1" kern="1200" dirty="0"/>
        </a:p>
      </dsp:txBody>
      <dsp:txXfrm>
        <a:off x="179515" y="161233"/>
        <a:ext cx="4770546" cy="6432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BE8A4-0E12-4B7B-9FFF-8EE9AE3D1988}" type="datetimeFigureOut">
              <a:rPr lang="it-IT" smtClean="0"/>
              <a:pPr/>
              <a:t>10/10/2018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53ADE-535D-4EBF-B2DD-0061BED240C8}" type="slidenum">
              <a:rPr lang="it-IT" smtClean="0"/>
              <a:pPr/>
              <a:t>‹#›</a:t>
            </a:fld>
            <a:endParaRPr lang="it-IT"/>
          </a:p>
        </p:txBody>
      </p:sp>
    </p:spTree>
    <p:extLst>
      <p:ext uri="{BB962C8B-B14F-4D97-AF65-F5344CB8AC3E}">
        <p14:creationId xmlns:p14="http://schemas.microsoft.com/office/powerpoint/2010/main" val="364846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22205DC-572C-4AC3-A085-24116AE2DDAC}" type="datetime1">
              <a:rPr lang="it-IT" smtClean="0"/>
              <a:pPr/>
              <a:t>10/10/2018</a:t>
            </a:fld>
            <a:endParaRPr lang="it-IT"/>
          </a:p>
        </p:txBody>
      </p:sp>
      <p:sp>
        <p:nvSpPr>
          <p:cNvPr id="5" name="Segnaposto piè di pagina 4"/>
          <p:cNvSpPr>
            <a:spLocks noGrp="1"/>
          </p:cNvSpPr>
          <p:nvPr>
            <p:ph type="ftr" sz="quarter" idx="11"/>
          </p:nvPr>
        </p:nvSpPr>
        <p:spPr/>
        <p:txBody>
          <a:bodyPr/>
          <a:lstStyle/>
          <a:p>
            <a:r>
              <a:rPr lang="it-IT" smtClean="0"/>
              <a:t>Daniela Capitanucci - AND-Azzardo e Nuove Dipendenze - 2017</a:t>
            </a:r>
            <a:endParaRPr lang="it-IT"/>
          </a:p>
        </p:txBody>
      </p:sp>
      <p:sp>
        <p:nvSpPr>
          <p:cNvPr id="6" name="Segnaposto numero diapositiva 5"/>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155645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EAC34-6EF9-4A33-A770-C22B96E41804}" type="datetime1">
              <a:rPr lang="it-IT" smtClean="0"/>
              <a:pPr/>
              <a:t>10/10/2018</a:t>
            </a:fld>
            <a:endParaRPr lang="it-IT"/>
          </a:p>
        </p:txBody>
      </p:sp>
      <p:sp>
        <p:nvSpPr>
          <p:cNvPr id="5" name="Segnaposto piè di pagina 4"/>
          <p:cNvSpPr>
            <a:spLocks noGrp="1"/>
          </p:cNvSpPr>
          <p:nvPr>
            <p:ph type="ftr" sz="quarter" idx="11"/>
          </p:nvPr>
        </p:nvSpPr>
        <p:spPr/>
        <p:txBody>
          <a:bodyPr/>
          <a:lstStyle/>
          <a:p>
            <a:r>
              <a:rPr lang="it-IT" smtClean="0"/>
              <a:t>Daniela Capitanucci - AND-Azzardo e Nuove Dipendenze - 2017</a:t>
            </a:r>
            <a:endParaRPr lang="it-IT"/>
          </a:p>
        </p:txBody>
      </p:sp>
      <p:sp>
        <p:nvSpPr>
          <p:cNvPr id="6" name="Segnaposto numero diapositiva 5"/>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31744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B5ACF1E-5B32-4212-8982-615B3CC49AD6}" type="datetime1">
              <a:rPr lang="it-IT" smtClean="0"/>
              <a:pPr/>
              <a:t>10/10/2018</a:t>
            </a:fld>
            <a:endParaRPr lang="it-IT"/>
          </a:p>
        </p:txBody>
      </p:sp>
      <p:sp>
        <p:nvSpPr>
          <p:cNvPr id="5" name="Segnaposto piè di pagina 4"/>
          <p:cNvSpPr>
            <a:spLocks noGrp="1"/>
          </p:cNvSpPr>
          <p:nvPr>
            <p:ph type="ftr" sz="quarter" idx="11"/>
          </p:nvPr>
        </p:nvSpPr>
        <p:spPr/>
        <p:txBody>
          <a:bodyPr/>
          <a:lstStyle/>
          <a:p>
            <a:r>
              <a:rPr lang="it-IT" smtClean="0"/>
              <a:t>Daniela Capitanucci - AND-Azzardo e Nuove Dipendenze - 2017</a:t>
            </a:r>
            <a:endParaRPr lang="it-IT"/>
          </a:p>
        </p:txBody>
      </p:sp>
      <p:sp>
        <p:nvSpPr>
          <p:cNvPr id="6" name="Segnaposto numero diapositiva 5"/>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87478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pic>
        <p:nvPicPr>
          <p:cNvPr id="4" name="Immagine 10" descr="dice b_n.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6237288"/>
            <a:ext cx="73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457200" y="1219200"/>
            <a:ext cx="8229600"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piè di pagina 4"/>
          <p:cNvSpPr>
            <a:spLocks noGrp="1"/>
          </p:cNvSpPr>
          <p:nvPr>
            <p:ph type="ftr" sz="quarter" idx="10"/>
          </p:nvPr>
        </p:nvSpPr>
        <p:spPr/>
        <p:txBody>
          <a:bodyPr/>
          <a:lstStyle>
            <a:lvl1pPr algn="ctr">
              <a:defRPr/>
            </a:lvl1pPr>
          </a:lstStyle>
          <a:p>
            <a:pPr>
              <a:defRPr/>
            </a:pPr>
            <a:endParaRPr lang="it-IT">
              <a:solidFill>
                <a:srgbClr val="464653"/>
              </a:solidFill>
            </a:endParaRPr>
          </a:p>
        </p:txBody>
      </p:sp>
      <p:sp>
        <p:nvSpPr>
          <p:cNvPr id="6" name="Segnaposto numero diapositiva 5"/>
          <p:cNvSpPr>
            <a:spLocks noGrp="1"/>
          </p:cNvSpPr>
          <p:nvPr>
            <p:ph type="sldNum" sz="quarter" idx="11"/>
          </p:nvPr>
        </p:nvSpPr>
        <p:spPr/>
        <p:txBody>
          <a:bodyPr/>
          <a:lstStyle>
            <a:lvl1pPr>
              <a:defRPr/>
            </a:lvl1pPr>
          </a:lstStyle>
          <a:p>
            <a:pPr>
              <a:defRPr/>
            </a:pPr>
            <a:r>
              <a:rPr lang="it-IT">
                <a:solidFill>
                  <a:srgbClr val="464653"/>
                </a:solidFill>
              </a:rPr>
              <a:t>G.Bellio</a:t>
            </a:r>
          </a:p>
        </p:txBody>
      </p:sp>
    </p:spTree>
    <p:extLst>
      <p:ext uri="{BB962C8B-B14F-4D97-AF65-F5344CB8AC3E}">
        <p14:creationId xmlns:p14="http://schemas.microsoft.com/office/powerpoint/2010/main" val="164830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pic>
        <p:nvPicPr>
          <p:cNvPr id="4" name="Immagine 10" descr="dice b_n.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6237288"/>
            <a:ext cx="73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457200" y="1219200"/>
            <a:ext cx="8229600"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piè di pagina 4"/>
          <p:cNvSpPr>
            <a:spLocks noGrp="1"/>
          </p:cNvSpPr>
          <p:nvPr>
            <p:ph type="ftr" sz="quarter" idx="10"/>
          </p:nvPr>
        </p:nvSpPr>
        <p:spPr/>
        <p:txBody>
          <a:bodyPr/>
          <a:lstStyle>
            <a:lvl1pPr algn="ctr">
              <a:defRPr/>
            </a:lvl1pPr>
          </a:lstStyle>
          <a:p>
            <a:pPr>
              <a:defRPr/>
            </a:pPr>
            <a:endParaRPr lang="it-IT">
              <a:solidFill>
                <a:srgbClr val="464653"/>
              </a:solidFill>
            </a:endParaRPr>
          </a:p>
        </p:txBody>
      </p:sp>
      <p:sp>
        <p:nvSpPr>
          <p:cNvPr id="6" name="Segnaposto numero diapositiva 5"/>
          <p:cNvSpPr>
            <a:spLocks noGrp="1"/>
          </p:cNvSpPr>
          <p:nvPr>
            <p:ph type="sldNum" sz="quarter" idx="11"/>
          </p:nvPr>
        </p:nvSpPr>
        <p:spPr/>
        <p:txBody>
          <a:bodyPr/>
          <a:lstStyle>
            <a:lvl1pPr>
              <a:defRPr/>
            </a:lvl1pPr>
          </a:lstStyle>
          <a:p>
            <a:pPr>
              <a:defRPr/>
            </a:pPr>
            <a:r>
              <a:rPr lang="it-IT">
                <a:solidFill>
                  <a:srgbClr val="464653"/>
                </a:solidFill>
              </a:rPr>
              <a:t>G.Bellio</a:t>
            </a:r>
          </a:p>
        </p:txBody>
      </p:sp>
    </p:spTree>
    <p:extLst>
      <p:ext uri="{BB962C8B-B14F-4D97-AF65-F5344CB8AC3E}">
        <p14:creationId xmlns:p14="http://schemas.microsoft.com/office/powerpoint/2010/main" val="1648306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pic>
        <p:nvPicPr>
          <p:cNvPr id="4" name="Immagine 10" descr="dice b_n.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16913" y="6237288"/>
            <a:ext cx="7334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457200" y="1219200"/>
            <a:ext cx="8229600" cy="49377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piè di pagina 4"/>
          <p:cNvSpPr>
            <a:spLocks noGrp="1"/>
          </p:cNvSpPr>
          <p:nvPr>
            <p:ph type="ftr" sz="quarter" idx="10"/>
          </p:nvPr>
        </p:nvSpPr>
        <p:spPr/>
        <p:txBody>
          <a:bodyPr/>
          <a:lstStyle>
            <a:lvl1pPr algn="ctr">
              <a:defRPr/>
            </a:lvl1pPr>
          </a:lstStyle>
          <a:p>
            <a:pPr>
              <a:defRPr/>
            </a:pPr>
            <a:endParaRPr lang="it-IT">
              <a:solidFill>
                <a:srgbClr val="464653"/>
              </a:solidFill>
            </a:endParaRPr>
          </a:p>
        </p:txBody>
      </p:sp>
      <p:sp>
        <p:nvSpPr>
          <p:cNvPr id="6" name="Segnaposto numero diapositiva 5"/>
          <p:cNvSpPr>
            <a:spLocks noGrp="1"/>
          </p:cNvSpPr>
          <p:nvPr>
            <p:ph type="sldNum" sz="quarter" idx="11"/>
          </p:nvPr>
        </p:nvSpPr>
        <p:spPr/>
        <p:txBody>
          <a:bodyPr/>
          <a:lstStyle>
            <a:lvl1pPr>
              <a:defRPr/>
            </a:lvl1pPr>
          </a:lstStyle>
          <a:p>
            <a:pPr>
              <a:defRPr/>
            </a:pPr>
            <a:r>
              <a:rPr lang="it-IT">
                <a:solidFill>
                  <a:srgbClr val="464653"/>
                </a:solidFill>
              </a:rPr>
              <a:t>G.Bellio</a:t>
            </a:r>
          </a:p>
        </p:txBody>
      </p:sp>
    </p:spTree>
    <p:extLst>
      <p:ext uri="{BB962C8B-B14F-4D97-AF65-F5344CB8AC3E}">
        <p14:creationId xmlns:p14="http://schemas.microsoft.com/office/powerpoint/2010/main" val="164830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10356C-C4A7-4350-80B9-1D4E14ECAA79}" type="datetimeFigureOut">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0DF26785-B33F-4585-BB94-F153E4E67ACE}"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42813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D3E744-9994-41CD-84ED-53A7FB7EE0D1}"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41364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D3E744-9994-41CD-84ED-53A7FB7EE0D1}"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41364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D3E744-9994-41CD-84ED-53A7FB7EE0D1}"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41364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6D3E744-9994-41CD-84ED-53A7FB7EE0D1}"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104136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D327D-430A-4E54-9905-05533DD9E84E}" type="datetime1">
              <a:rPr lang="it-IT" smtClean="0"/>
              <a:pPr/>
              <a:t>10/10/2018</a:t>
            </a:fld>
            <a:endParaRPr lang="it-IT"/>
          </a:p>
        </p:txBody>
      </p:sp>
      <p:sp>
        <p:nvSpPr>
          <p:cNvPr id="5" name="Segnaposto piè di pagina 4"/>
          <p:cNvSpPr>
            <a:spLocks noGrp="1"/>
          </p:cNvSpPr>
          <p:nvPr>
            <p:ph type="ftr" sz="quarter" idx="11"/>
          </p:nvPr>
        </p:nvSpPr>
        <p:spPr/>
        <p:txBody>
          <a:bodyPr/>
          <a:lstStyle/>
          <a:p>
            <a:r>
              <a:rPr lang="it-IT" smtClean="0"/>
              <a:t>Daniela Capitanucci - AND-Azzardo e Nuove Dipendenze - 2017</a:t>
            </a:r>
            <a:endParaRPr lang="it-IT"/>
          </a:p>
        </p:txBody>
      </p:sp>
      <p:sp>
        <p:nvSpPr>
          <p:cNvPr id="6" name="Segnaposto numero diapositiva 5"/>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151805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68402214-4756-4553-BA35-8D05A7EB30F2}" type="datetimeFigureOut">
              <a:rPr lang="it-IT"/>
              <a:pPr>
                <a:defRPr/>
              </a:pPr>
              <a:t>10/10/2018</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596F7B1-1EEE-4945-A03D-2BB5530A2083}" type="slidenum">
              <a:rPr lang="it-IT"/>
              <a:pPr>
                <a:defRPr/>
              </a:pPr>
              <a:t>‹#›</a:t>
            </a:fld>
            <a:endParaRPr lang="it-IT"/>
          </a:p>
        </p:txBody>
      </p:sp>
    </p:spTree>
    <p:extLst>
      <p:ext uri="{BB962C8B-B14F-4D97-AF65-F5344CB8AC3E}">
        <p14:creationId xmlns:p14="http://schemas.microsoft.com/office/powerpoint/2010/main" val="2667007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2586509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3" name="Segnaposto piè di pagina 2"/>
          <p:cNvSpPr>
            <a:spLocks noGrp="1"/>
          </p:cNvSpPr>
          <p:nvPr>
            <p:ph type="ftr" sz="quarter" idx="11"/>
          </p:nvPr>
        </p:nvSpPr>
        <p:spPr/>
        <p:txBody>
          <a:bodyPr/>
          <a:lstStyle/>
          <a:p>
            <a:endParaRPr lang="it-IT">
              <a:solidFill>
                <a:prstClr val="white">
                  <a:tint val="75000"/>
                </a:prstClr>
              </a:solidFill>
            </a:endParaRPr>
          </a:p>
        </p:txBody>
      </p:sp>
      <p:sp>
        <p:nvSpPr>
          <p:cNvPr id="4" name="Segnaposto numero diapositiva 3"/>
          <p:cNvSpPr>
            <a:spLocks noGrp="1"/>
          </p:cNvSpPr>
          <p:nvPr>
            <p:ph type="sldNum" sz="quarter" idx="12"/>
          </p:nvPr>
        </p:nvSpPr>
        <p:spPr/>
        <p:txBody>
          <a:body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2018945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it-IT">
              <a:solidFill>
                <a:prstClr val="white">
                  <a:tint val="75000"/>
                </a:prstClr>
              </a:solidFill>
            </a:endParaRPr>
          </a:p>
        </p:txBody>
      </p:sp>
      <p:sp>
        <p:nvSpPr>
          <p:cNvPr id="6" name="Segnaposto numero diapositiva 5"/>
          <p:cNvSpPr>
            <a:spLocks noGrp="1"/>
          </p:cNvSpPr>
          <p:nvPr>
            <p:ph type="sldNum" sz="quarter" idx="12"/>
          </p:nvPr>
        </p:nvSpPr>
        <p:spPr/>
        <p:txBody>
          <a:body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2586509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4" name="Segnaposto piè di pagina 3"/>
          <p:cNvSpPr>
            <a:spLocks noGrp="1"/>
          </p:cNvSpPr>
          <p:nvPr>
            <p:ph type="ftr" sz="quarter" idx="11"/>
          </p:nvPr>
        </p:nvSpPr>
        <p:spPr/>
        <p:txBody>
          <a:bodyPr/>
          <a:lstStyle/>
          <a:p>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641275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4" name="Segnaposto piè di pagina 3"/>
          <p:cNvSpPr>
            <a:spLocks noGrp="1"/>
          </p:cNvSpPr>
          <p:nvPr>
            <p:ph type="ftr" sz="quarter" idx="11"/>
          </p:nvPr>
        </p:nvSpPr>
        <p:spPr/>
        <p:txBody>
          <a:bodyPr/>
          <a:lstStyle/>
          <a:p>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641275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4" name="Segnaposto piè di pagina 3"/>
          <p:cNvSpPr>
            <a:spLocks noGrp="1"/>
          </p:cNvSpPr>
          <p:nvPr>
            <p:ph type="ftr" sz="quarter" idx="11"/>
          </p:nvPr>
        </p:nvSpPr>
        <p:spPr/>
        <p:txBody>
          <a:bodyPr/>
          <a:lstStyle/>
          <a:p>
            <a:endParaRPr lang="it-IT">
              <a:solidFill>
                <a:prstClr val="white">
                  <a:tint val="75000"/>
                </a:prstClr>
              </a:solidFill>
            </a:endParaRPr>
          </a:p>
        </p:txBody>
      </p:sp>
      <p:sp>
        <p:nvSpPr>
          <p:cNvPr id="5" name="Segnaposto numero diapositiva 4"/>
          <p:cNvSpPr>
            <a:spLocks noGrp="1"/>
          </p:cNvSpPr>
          <p:nvPr>
            <p:ph type="sldNum" sz="quarter" idx="12"/>
          </p:nvPr>
        </p:nvSpPr>
        <p:spPr/>
        <p:txBody>
          <a:body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64127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E36196E-9658-4802-86C8-A436D3B1E526}" type="datetime1">
              <a:rPr lang="it-IT" smtClean="0"/>
              <a:pPr/>
              <a:t>10/10/2018</a:t>
            </a:fld>
            <a:endParaRPr lang="it-IT"/>
          </a:p>
        </p:txBody>
      </p:sp>
      <p:sp>
        <p:nvSpPr>
          <p:cNvPr id="5" name="Segnaposto piè di pagina 4"/>
          <p:cNvSpPr>
            <a:spLocks noGrp="1"/>
          </p:cNvSpPr>
          <p:nvPr>
            <p:ph type="ftr" sz="quarter" idx="11"/>
          </p:nvPr>
        </p:nvSpPr>
        <p:spPr/>
        <p:txBody>
          <a:bodyPr/>
          <a:lstStyle/>
          <a:p>
            <a:r>
              <a:rPr lang="it-IT" smtClean="0"/>
              <a:t>Daniela Capitanucci - AND-Azzardo e Nuove Dipendenze - 2017</a:t>
            </a:r>
            <a:endParaRPr lang="it-IT"/>
          </a:p>
        </p:txBody>
      </p:sp>
      <p:sp>
        <p:nvSpPr>
          <p:cNvPr id="6" name="Segnaposto numero diapositiva 5"/>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138598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166CA8E-B510-4A61-AD12-FA90C60C7678}" type="datetime1">
              <a:rPr lang="it-IT" smtClean="0"/>
              <a:pPr/>
              <a:t>10/10/2018</a:t>
            </a:fld>
            <a:endParaRPr lang="it-IT"/>
          </a:p>
        </p:txBody>
      </p:sp>
      <p:sp>
        <p:nvSpPr>
          <p:cNvPr id="6" name="Segnaposto piè di pagina 5"/>
          <p:cNvSpPr>
            <a:spLocks noGrp="1"/>
          </p:cNvSpPr>
          <p:nvPr>
            <p:ph type="ftr" sz="quarter" idx="11"/>
          </p:nvPr>
        </p:nvSpPr>
        <p:spPr/>
        <p:txBody>
          <a:bodyPr/>
          <a:lstStyle/>
          <a:p>
            <a:r>
              <a:rPr lang="it-IT" smtClean="0"/>
              <a:t>Daniela Capitanucci - AND-Azzardo e Nuove Dipendenze - 2017</a:t>
            </a:r>
            <a:endParaRPr lang="it-IT"/>
          </a:p>
        </p:txBody>
      </p:sp>
      <p:sp>
        <p:nvSpPr>
          <p:cNvPr id="7" name="Segnaposto numero diapositiva 6"/>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348002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67CCC8F-0A60-4AF9-8CDD-744F7DEB860D}" type="datetime1">
              <a:rPr lang="it-IT" smtClean="0"/>
              <a:pPr/>
              <a:t>10/10/2018</a:t>
            </a:fld>
            <a:endParaRPr lang="it-IT"/>
          </a:p>
        </p:txBody>
      </p:sp>
      <p:sp>
        <p:nvSpPr>
          <p:cNvPr id="8" name="Segnaposto piè di pagina 7"/>
          <p:cNvSpPr>
            <a:spLocks noGrp="1"/>
          </p:cNvSpPr>
          <p:nvPr>
            <p:ph type="ftr" sz="quarter" idx="11"/>
          </p:nvPr>
        </p:nvSpPr>
        <p:spPr/>
        <p:txBody>
          <a:bodyPr/>
          <a:lstStyle/>
          <a:p>
            <a:r>
              <a:rPr lang="it-IT" smtClean="0"/>
              <a:t>Daniela Capitanucci - AND-Azzardo e Nuove Dipendenze - 2017</a:t>
            </a:r>
            <a:endParaRPr lang="it-IT"/>
          </a:p>
        </p:txBody>
      </p:sp>
      <p:sp>
        <p:nvSpPr>
          <p:cNvPr id="9" name="Segnaposto numero diapositiva 8"/>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304235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8238B5F-5E32-4864-8BC4-4FE3C5B42B92}" type="datetime1">
              <a:rPr lang="it-IT" smtClean="0"/>
              <a:pPr/>
              <a:t>10/10/2018</a:t>
            </a:fld>
            <a:endParaRPr lang="it-IT"/>
          </a:p>
        </p:txBody>
      </p:sp>
      <p:sp>
        <p:nvSpPr>
          <p:cNvPr id="4" name="Segnaposto piè di pagina 3"/>
          <p:cNvSpPr>
            <a:spLocks noGrp="1"/>
          </p:cNvSpPr>
          <p:nvPr>
            <p:ph type="ftr" sz="quarter" idx="11"/>
          </p:nvPr>
        </p:nvSpPr>
        <p:spPr/>
        <p:txBody>
          <a:bodyPr/>
          <a:lstStyle/>
          <a:p>
            <a:r>
              <a:rPr lang="it-IT" smtClean="0"/>
              <a:t>Daniela Capitanucci - AND-Azzardo e Nuove Dipendenze - 2017</a:t>
            </a:r>
            <a:endParaRPr lang="it-IT"/>
          </a:p>
        </p:txBody>
      </p:sp>
      <p:sp>
        <p:nvSpPr>
          <p:cNvPr id="5" name="Segnaposto numero diapositiva 4"/>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2508283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B06634-37E2-420B-A01E-5E457243DA7C}" type="datetime1">
              <a:rPr lang="it-IT" smtClean="0"/>
              <a:pPr/>
              <a:t>10/10/2018</a:t>
            </a:fld>
            <a:endParaRPr lang="it-IT"/>
          </a:p>
        </p:txBody>
      </p:sp>
      <p:sp>
        <p:nvSpPr>
          <p:cNvPr id="3" name="Segnaposto piè di pagina 2"/>
          <p:cNvSpPr>
            <a:spLocks noGrp="1"/>
          </p:cNvSpPr>
          <p:nvPr>
            <p:ph type="ftr" sz="quarter" idx="11"/>
          </p:nvPr>
        </p:nvSpPr>
        <p:spPr/>
        <p:txBody>
          <a:bodyPr/>
          <a:lstStyle/>
          <a:p>
            <a:r>
              <a:rPr lang="it-IT" smtClean="0"/>
              <a:t>Daniela Capitanucci - AND-Azzardo e Nuove Dipendenze - 2017</a:t>
            </a:r>
            <a:endParaRPr lang="it-IT"/>
          </a:p>
        </p:txBody>
      </p:sp>
      <p:sp>
        <p:nvSpPr>
          <p:cNvPr id="4" name="Segnaposto numero diapositiva 3"/>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133669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077B93A-A84E-4EBC-9E28-640F39826FA9}" type="datetime1">
              <a:rPr lang="it-IT" smtClean="0"/>
              <a:pPr/>
              <a:t>10/10/2018</a:t>
            </a:fld>
            <a:endParaRPr lang="it-IT"/>
          </a:p>
        </p:txBody>
      </p:sp>
      <p:sp>
        <p:nvSpPr>
          <p:cNvPr id="6" name="Segnaposto piè di pagina 5"/>
          <p:cNvSpPr>
            <a:spLocks noGrp="1"/>
          </p:cNvSpPr>
          <p:nvPr>
            <p:ph type="ftr" sz="quarter" idx="11"/>
          </p:nvPr>
        </p:nvSpPr>
        <p:spPr/>
        <p:txBody>
          <a:bodyPr/>
          <a:lstStyle/>
          <a:p>
            <a:r>
              <a:rPr lang="it-IT" smtClean="0"/>
              <a:t>Daniela Capitanucci - AND-Azzardo e Nuove Dipendenze - 2017</a:t>
            </a:r>
            <a:endParaRPr lang="it-IT"/>
          </a:p>
        </p:txBody>
      </p:sp>
      <p:sp>
        <p:nvSpPr>
          <p:cNvPr id="7" name="Segnaposto numero diapositiva 6"/>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411734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34FE85-1AAB-4141-BEEB-C8877999C0F9}" type="datetime1">
              <a:rPr lang="it-IT" smtClean="0"/>
              <a:pPr/>
              <a:t>10/10/2018</a:t>
            </a:fld>
            <a:endParaRPr lang="it-IT"/>
          </a:p>
        </p:txBody>
      </p:sp>
      <p:sp>
        <p:nvSpPr>
          <p:cNvPr id="6" name="Segnaposto piè di pagina 5"/>
          <p:cNvSpPr>
            <a:spLocks noGrp="1"/>
          </p:cNvSpPr>
          <p:nvPr>
            <p:ph type="ftr" sz="quarter" idx="11"/>
          </p:nvPr>
        </p:nvSpPr>
        <p:spPr/>
        <p:txBody>
          <a:bodyPr/>
          <a:lstStyle/>
          <a:p>
            <a:r>
              <a:rPr lang="it-IT" smtClean="0"/>
              <a:t>Daniela Capitanucci - AND-Azzardo e Nuove Dipendenze - 2017</a:t>
            </a:r>
            <a:endParaRPr lang="it-IT"/>
          </a:p>
        </p:txBody>
      </p:sp>
      <p:sp>
        <p:nvSpPr>
          <p:cNvPr id="7" name="Segnaposto numero diapositiva 6"/>
          <p:cNvSpPr>
            <a:spLocks noGrp="1"/>
          </p:cNvSpPr>
          <p:nvPr>
            <p:ph type="sldNum" sz="quarter" idx="12"/>
          </p:nvPr>
        </p:nvSpPr>
        <p:spPr/>
        <p:txBody>
          <a:bodyPr/>
          <a:lstStyle/>
          <a:p>
            <a:fld id="{637F9413-F80D-4859-B33F-EF6C4E251DEA}" type="slidenum">
              <a:rPr lang="it-IT" smtClean="0"/>
              <a:pPr/>
              <a:t>‹#›</a:t>
            </a:fld>
            <a:endParaRPr lang="it-IT"/>
          </a:p>
        </p:txBody>
      </p:sp>
    </p:spTree>
    <p:extLst>
      <p:ext uri="{BB962C8B-B14F-4D97-AF65-F5344CB8AC3E}">
        <p14:creationId xmlns:p14="http://schemas.microsoft.com/office/powerpoint/2010/main" val="395993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E7B4-E5ED-4234-B230-3C039173C5EA}" type="datetime1">
              <a:rPr lang="it-IT" smtClean="0"/>
              <a:pPr/>
              <a:t>10/10/2018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Daniela Capitanucci - AND-Azzardo e Nuove Dipendenze - 2017</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F9413-F80D-4859-B33F-EF6C4E251DEA}" type="slidenum">
              <a:rPr lang="it-IT" smtClean="0"/>
              <a:pPr/>
              <a:t>‹#›</a:t>
            </a:fld>
            <a:endParaRPr lang="it-IT"/>
          </a:p>
        </p:txBody>
      </p:sp>
    </p:spTree>
    <p:extLst>
      <p:ext uri="{BB962C8B-B14F-4D97-AF65-F5344CB8AC3E}">
        <p14:creationId xmlns:p14="http://schemas.microsoft.com/office/powerpoint/2010/main" val="2075549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FC66D1A9-6CDC-49FD-8338-FC484353A2C6}" type="datetimeFigureOut">
              <a:rPr lang="it-IT"/>
              <a:pPr>
                <a:defRPr/>
              </a:pPr>
              <a:t>10/10/2018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F96F8914-544D-43C6-9F23-66D4A980E86F}" type="slidenum">
              <a:rPr lang="it-IT"/>
              <a:pPr>
                <a:defRPr/>
              </a:pPr>
              <a:t>‹#›</a:t>
            </a:fld>
            <a:endParaRPr lang="it-IT"/>
          </a:p>
        </p:txBody>
      </p:sp>
    </p:spTree>
  </p:cSld>
  <p:clrMap bg1="dk1" tx1="lt1" bg2="dk2" tx2="lt2" accent1="accent1" accent2="accent2" accent3="accent3" accent4="accent4" accent5="accent5" accent6="accent6" hlink="hlink" folHlink="folHlink"/>
  <p:sldLayoutIdLst>
    <p:sldLayoutId id="214748374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372470065"/>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372470065"/>
      </p:ext>
    </p:extLst>
  </p:cSld>
  <p:clrMap bg1="dk1" tx1="lt1" bg2="dk2" tx2="lt2" accent1="accent1" accent2="accent2" accent3="accent3" accent4="accent4" accent5="accent5" accent6="accent6" hlink="hlink" folHlink="folHlink"/>
  <p:sldLayoutIdLst>
    <p:sldLayoutId id="21474837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372470065"/>
      </p:ext>
    </p:extLst>
  </p:cSld>
  <p:clrMap bg1="dk1" tx1="lt1" bg2="dk2" tx2="lt2" accent1="accent1" accent2="accent2" accent3="accent3" accent4="accent4" accent5="accent5" accent6="accent6" hlink="hlink" folHlink="folHlink"/>
  <p:sldLayoutIdLst>
    <p:sldLayoutId id="21474837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372470065"/>
      </p:ext>
    </p:extLst>
  </p:cSld>
  <p:clrMap bg1="dk1" tx1="lt1" bg2="dk2" tx2="lt2" accent1="accent1" accent2="accent2" accent3="accent3" accent4="accent4" accent5="accent5" accent6="accent6" hlink="hlink" folHlink="folHlink"/>
  <p:sldLayoutIdLst>
    <p:sldLayoutId id="21474837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372470065"/>
      </p:ext>
    </p:extLst>
  </p:cSld>
  <p:clrMap bg1="dk1" tx1="lt1" bg2="dk2" tx2="lt2" accent1="accent1" accent2="accent2" accent3="accent3" accent4="accent4" accent5="accent5" accent6="accent6" hlink="hlink" folHlink="folHlink"/>
  <p:sldLayoutIdLst>
    <p:sldLayoutId id="214748375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DD19C-6643-421E-BFA7-B04B854762E8}" type="datetimeFigureOut">
              <a:rPr lang="it-IT" smtClean="0">
                <a:solidFill>
                  <a:prstClr val="white">
                    <a:tint val="75000"/>
                  </a:prstClr>
                </a:solidFill>
              </a:rPr>
              <a:pPr/>
              <a:t>10/10/2018</a:t>
            </a:fld>
            <a:endParaRPr lang="it-IT">
              <a:solidFill>
                <a:prstClr val="white">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white">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A0B0-2E57-4A1B-B9D0-2AF508017FAE}" type="slidenum">
              <a:rPr lang="it-IT" smtClean="0">
                <a:solidFill>
                  <a:prstClr val="white">
                    <a:tint val="75000"/>
                  </a:prstClr>
                </a:solidFill>
              </a:rPr>
              <a:pPr/>
              <a:t>‹#›</a:t>
            </a:fld>
            <a:endParaRPr lang="it-IT">
              <a:solidFill>
                <a:prstClr val="white">
                  <a:tint val="75000"/>
                </a:prstClr>
              </a:solidFill>
            </a:endParaRPr>
          </a:p>
        </p:txBody>
      </p:sp>
    </p:spTree>
    <p:extLst>
      <p:ext uri="{BB962C8B-B14F-4D97-AF65-F5344CB8AC3E}">
        <p14:creationId xmlns:p14="http://schemas.microsoft.com/office/powerpoint/2010/main" val="3372470065"/>
      </p:ext>
    </p:extLst>
  </p:cSld>
  <p:clrMap bg1="dk1" tx1="lt1" bg2="dk2" tx2="lt2" accent1="accent1" accent2="accent2" accent3="accent3" accent4="accent4" accent5="accent5" accent6="accent6" hlink="hlink" folHlink="folHlink"/>
  <p:sldLayoutIdLst>
    <p:sldLayoutId id="214748375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4" name="Segnaposto data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5A820CA6-C020-45D6-AA72-A9D6D1CE7080}" type="datetimeFigureOut">
              <a:rPr lang="it-IT">
                <a:solidFill>
                  <a:srgbClr val="464653"/>
                </a:solidFill>
              </a:rPr>
              <a:pPr>
                <a:defRPr/>
              </a:pPr>
              <a:t>10/10/2018</a:t>
            </a:fld>
            <a:endParaRPr lang="it-IT">
              <a:solidFill>
                <a:srgbClr val="464653"/>
              </a:solidFill>
            </a:endParaRPr>
          </a:p>
        </p:txBody>
      </p:sp>
      <p:sp>
        <p:nvSpPr>
          <p:cNvPr id="3" name="Segnaposto piè di pagina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it-IT">
              <a:solidFill>
                <a:srgbClr val="464653"/>
              </a:solidFill>
            </a:endParaRPr>
          </a:p>
        </p:txBody>
      </p:sp>
      <p:sp>
        <p:nvSpPr>
          <p:cNvPr id="23" name="Segnaposto numero diapositiva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AFF32F9F-6BA9-4D7D-887B-F56651390E59}" type="slidenum">
              <a:rPr lang="it-IT">
                <a:solidFill>
                  <a:srgbClr val="464653"/>
                </a:solidFill>
              </a:rPr>
              <a:pPr>
                <a:defRPr/>
              </a:pPr>
              <a:t>‹#›</a:t>
            </a:fld>
            <a:endParaRPr lang="it-IT">
              <a:solidFill>
                <a:srgbClr val="464653"/>
              </a:solidFill>
            </a:endParaRPr>
          </a:p>
        </p:txBody>
      </p:sp>
      <p:sp>
        <p:nvSpPr>
          <p:cNvPr id="1031" name="Connettore 1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Arial" charset="0"/>
              <a:cs typeface="Arial" charset="0"/>
            </a:endParaRPr>
          </a:p>
        </p:txBody>
      </p:sp>
      <p:sp>
        <p:nvSpPr>
          <p:cNvPr id="1032" name="Connettore 1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Arial" charset="0"/>
              <a:cs typeface="Arial" charset="0"/>
            </a:endParaRPr>
          </a:p>
        </p:txBody>
      </p:sp>
      <p:sp>
        <p:nvSpPr>
          <p:cNvPr id="10" name="Triangolo isosce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4" name="Segnaposto data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5A820CA6-C020-45D6-AA72-A9D6D1CE7080}" type="datetimeFigureOut">
              <a:rPr lang="it-IT">
                <a:solidFill>
                  <a:srgbClr val="464653"/>
                </a:solidFill>
              </a:rPr>
              <a:pPr>
                <a:defRPr/>
              </a:pPr>
              <a:t>10/10/2018</a:t>
            </a:fld>
            <a:endParaRPr lang="it-IT">
              <a:solidFill>
                <a:srgbClr val="464653"/>
              </a:solidFill>
            </a:endParaRPr>
          </a:p>
        </p:txBody>
      </p:sp>
      <p:sp>
        <p:nvSpPr>
          <p:cNvPr id="3" name="Segnaposto piè di pagina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it-IT">
              <a:solidFill>
                <a:srgbClr val="464653"/>
              </a:solidFill>
            </a:endParaRPr>
          </a:p>
        </p:txBody>
      </p:sp>
      <p:sp>
        <p:nvSpPr>
          <p:cNvPr id="23" name="Segnaposto numero diapositiva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AFF32F9F-6BA9-4D7D-887B-F56651390E59}" type="slidenum">
              <a:rPr lang="it-IT">
                <a:solidFill>
                  <a:srgbClr val="464653"/>
                </a:solidFill>
              </a:rPr>
              <a:pPr>
                <a:defRPr/>
              </a:pPr>
              <a:t>‹#›</a:t>
            </a:fld>
            <a:endParaRPr lang="it-IT">
              <a:solidFill>
                <a:srgbClr val="464653"/>
              </a:solidFill>
            </a:endParaRPr>
          </a:p>
        </p:txBody>
      </p:sp>
      <p:sp>
        <p:nvSpPr>
          <p:cNvPr id="1031" name="Connettore 1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Arial" charset="0"/>
              <a:cs typeface="Arial" charset="0"/>
            </a:endParaRPr>
          </a:p>
        </p:txBody>
      </p:sp>
      <p:sp>
        <p:nvSpPr>
          <p:cNvPr id="1032" name="Connettore 1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Arial" charset="0"/>
              <a:cs typeface="Arial" charset="0"/>
            </a:endParaRPr>
          </a:p>
        </p:txBody>
      </p:sp>
      <p:sp>
        <p:nvSpPr>
          <p:cNvPr id="10" name="Triangolo isosce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Segnaposto titolo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Segnaposto testo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4" name="Segnaposto data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5A820CA6-C020-45D6-AA72-A9D6D1CE7080}" type="datetimeFigureOut">
              <a:rPr lang="it-IT">
                <a:solidFill>
                  <a:srgbClr val="464653"/>
                </a:solidFill>
              </a:rPr>
              <a:pPr>
                <a:defRPr/>
              </a:pPr>
              <a:t>10/10/2018</a:t>
            </a:fld>
            <a:endParaRPr lang="it-IT">
              <a:solidFill>
                <a:srgbClr val="464653"/>
              </a:solidFill>
            </a:endParaRPr>
          </a:p>
        </p:txBody>
      </p:sp>
      <p:sp>
        <p:nvSpPr>
          <p:cNvPr id="3" name="Segnaposto piè di pagina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it-IT">
              <a:solidFill>
                <a:srgbClr val="464653"/>
              </a:solidFill>
            </a:endParaRPr>
          </a:p>
        </p:txBody>
      </p:sp>
      <p:sp>
        <p:nvSpPr>
          <p:cNvPr id="23" name="Segnaposto numero diapositiva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AFF32F9F-6BA9-4D7D-887B-F56651390E59}" type="slidenum">
              <a:rPr lang="it-IT">
                <a:solidFill>
                  <a:srgbClr val="464653"/>
                </a:solidFill>
              </a:rPr>
              <a:pPr>
                <a:defRPr/>
              </a:pPr>
              <a:t>‹#›</a:t>
            </a:fld>
            <a:endParaRPr lang="it-IT">
              <a:solidFill>
                <a:srgbClr val="464653"/>
              </a:solidFill>
            </a:endParaRPr>
          </a:p>
        </p:txBody>
      </p:sp>
      <p:sp>
        <p:nvSpPr>
          <p:cNvPr id="1031" name="Connettore 1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Arial" charset="0"/>
              <a:cs typeface="Arial" charset="0"/>
            </a:endParaRPr>
          </a:p>
        </p:txBody>
      </p:sp>
      <p:sp>
        <p:nvSpPr>
          <p:cNvPr id="1032" name="Connettore 1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it-IT" smtClean="0">
              <a:solidFill>
                <a:prstClr val="black"/>
              </a:solidFill>
              <a:latin typeface="Arial" charset="0"/>
              <a:cs typeface="Arial" charset="0"/>
            </a:endParaRPr>
          </a:p>
        </p:txBody>
      </p:sp>
      <p:sp>
        <p:nvSpPr>
          <p:cNvPr id="10" name="Triangolo isosce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10356C-C4A7-4350-80B9-1D4E14ECAA79}" type="datetimeFigureOut">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26785-B33F-4585-BB94-F153E4E67ACE}"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109343885"/>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410A9-FE29-40CA-A9BA-C6746D0F4717}"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8152560"/>
      </p:ext>
    </p:extLst>
  </p:cSld>
  <p:clrMap bg1="lt1" tx1="dk1" bg2="lt2" tx2="dk2" accent1="accent1" accent2="accent2" accent3="accent3" accent4="accent4" accent5="accent5" accent6="accent6" hlink="hlink" folHlink="folHlink"/>
  <p:sldLayoutIdLst>
    <p:sldLayoutId id="2147483724"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410A9-FE29-40CA-A9BA-C6746D0F4717}"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8152560"/>
      </p:ext>
    </p:extLst>
  </p:cSld>
  <p:clrMap bg1="lt1" tx1="dk1" bg2="lt2" tx2="dk2" accent1="accent1" accent2="accent2" accent3="accent3" accent4="accent4" accent5="accent5" accent6="accent6" hlink="hlink" folHlink="folHlink"/>
  <p:sldLayoutIdLst>
    <p:sldLayoutId id="2147483726"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410A9-FE29-40CA-A9BA-C6746D0F4717}"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8152560"/>
      </p:ext>
    </p:extLst>
  </p:cSld>
  <p:clrMap bg1="lt1" tx1="dk1" bg2="lt2" tx2="dk2" accent1="accent1" accent2="accent2" accent3="accent3" accent4="accent4" accent5="accent5" accent6="accent6" hlink="hlink" folHlink="folHlink"/>
  <p:sldLayoutIdLst>
    <p:sldLayoutId id="2147483728"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410A9-FE29-40CA-A9BA-C6746D0F4717}" type="datetime1">
              <a:rPr lang="it-IT" smtClean="0">
                <a:solidFill>
                  <a:prstClr val="black">
                    <a:tint val="75000"/>
                  </a:prstClr>
                </a:solidFill>
              </a:rPr>
              <a:pPr/>
              <a:t>10/10/2018</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Daniela Capitanucci-AND-Azzardo e Nuove Dipendenze</a:t>
            </a: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7ECA0-1078-44FF-8332-29DEC7F4D864}" type="slidenum">
              <a:rPr lang="it-IT" smtClean="0">
                <a:solidFill>
                  <a:prstClr val="black">
                    <a:tint val="75000"/>
                  </a:prstClr>
                </a:solidFill>
              </a:rPr>
              <a:pPr/>
              <a:t>‹#›</a:t>
            </a:fld>
            <a:endParaRPr lang="it-IT">
              <a:solidFill>
                <a:prstClr val="black">
                  <a:tint val="75000"/>
                </a:prstClr>
              </a:solidFill>
            </a:endParaRPr>
          </a:p>
        </p:txBody>
      </p:sp>
    </p:spTree>
    <p:extLst>
      <p:ext uri="{BB962C8B-B14F-4D97-AF65-F5344CB8AC3E}">
        <p14:creationId xmlns:p14="http://schemas.microsoft.com/office/powerpoint/2010/main" val="398152560"/>
      </p:ext>
    </p:extLst>
  </p:cSld>
  <p:clrMap bg1="lt1" tx1="dk1" bg2="lt2" tx2="dk2" accent1="accent1" accent2="accent2" accent3="accent3" accent4="accent4" accent5="accent5" accent6="accent6" hlink="hlink" folHlink="folHlink"/>
  <p:sldLayoutIdLst>
    <p:sldLayoutId id="2147483744" r:id="rId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jpe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www.andinrete.it/" TargetMode="External"/><Relationship Id="rId2" Type="http://schemas.openxmlformats.org/officeDocument/2006/relationships/hyperlink" Target="mailto:capitanucci@andinrete.it" TargetMode="External"/><Relationship Id="rId1" Type="http://schemas.openxmlformats.org/officeDocument/2006/relationships/slideLayout" Target="../slideLayouts/slideLayout19.xml"/><Relationship Id="rId6" Type="http://schemas.openxmlformats.org/officeDocument/2006/relationships/image" Target="../media/image41.gif"/><Relationship Id="rId5" Type="http://schemas.openxmlformats.org/officeDocument/2006/relationships/image" Target="../media/image24.gif"/><Relationship Id="rId4" Type="http://schemas.openxmlformats.org/officeDocument/2006/relationships/hyperlink" Target="https://www.facebook.com/Azzardo.e.Nuove.Dipendenz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204864"/>
            <a:ext cx="8712968" cy="1470025"/>
          </a:xfrm>
        </p:spPr>
        <p:txBody>
          <a:bodyPr>
            <a:normAutofit fontScale="90000"/>
          </a:bodyPr>
          <a:lstStyle/>
          <a:p>
            <a:r>
              <a:rPr lang="en-US" sz="4900" b="1" dirty="0">
                <a:solidFill>
                  <a:srgbClr val="0000FF"/>
                </a:solidFill>
              </a:rPr>
              <a:t>What Do Affected Families </a:t>
            </a:r>
            <a:r>
              <a:rPr lang="en-US" sz="4900" b="1" dirty="0" smtClean="0">
                <a:solidFill>
                  <a:srgbClr val="0000FF"/>
                </a:solidFill>
              </a:rPr>
              <a:t>Want?</a:t>
            </a:r>
            <a:r>
              <a:rPr lang="en-US" sz="4900" b="1" dirty="0">
                <a:solidFill>
                  <a:srgbClr val="0000FF"/>
                </a:solidFill>
              </a:rPr>
              <a:t/>
            </a:r>
            <a:br>
              <a:rPr lang="en-US" sz="4900" b="1" dirty="0">
                <a:solidFill>
                  <a:srgbClr val="0000FF"/>
                </a:solidFill>
              </a:rPr>
            </a:br>
            <a:r>
              <a:rPr lang="en-US" sz="3600" b="1" i="1" dirty="0" smtClean="0">
                <a:solidFill>
                  <a:srgbClr val="FF0000"/>
                </a:solidFill>
              </a:rPr>
              <a:t>Running </a:t>
            </a:r>
            <a:r>
              <a:rPr lang="en-US" sz="3600" b="1" i="1" dirty="0">
                <a:solidFill>
                  <a:srgbClr val="FF0000"/>
                </a:solidFill>
              </a:rPr>
              <a:t>alone in the labyrinth </a:t>
            </a:r>
            <a:r>
              <a:rPr lang="en-US" sz="3600" b="1" i="1" dirty="0" smtClean="0">
                <a:solidFill>
                  <a:srgbClr val="FF0000"/>
                </a:solidFill>
              </a:rPr>
              <a:t/>
            </a:r>
            <a:br>
              <a:rPr lang="en-US" sz="3600" b="1" i="1" dirty="0" smtClean="0">
                <a:solidFill>
                  <a:srgbClr val="FF0000"/>
                </a:solidFill>
              </a:rPr>
            </a:br>
            <a:r>
              <a:rPr lang="en-US" sz="3600" b="1" i="1" dirty="0" smtClean="0">
                <a:solidFill>
                  <a:srgbClr val="FF0000"/>
                </a:solidFill>
              </a:rPr>
              <a:t>or </a:t>
            </a:r>
            <a:r>
              <a:rPr lang="en-US" sz="3600" b="1" i="1" dirty="0">
                <a:solidFill>
                  <a:srgbClr val="FF0000"/>
                </a:solidFill>
              </a:rPr>
              <a:t>counting on a wraparound support network?</a:t>
            </a:r>
            <a:endParaRPr lang="it-IT" sz="3100" i="1" dirty="0">
              <a:solidFill>
                <a:srgbClr val="FF0000"/>
              </a:solidFill>
            </a:endParaRPr>
          </a:p>
        </p:txBody>
      </p:sp>
      <p:sp>
        <p:nvSpPr>
          <p:cNvPr id="3" name="Sottotitolo 2"/>
          <p:cNvSpPr>
            <a:spLocks noGrp="1"/>
          </p:cNvSpPr>
          <p:nvPr>
            <p:ph type="subTitle" idx="1"/>
          </p:nvPr>
        </p:nvSpPr>
        <p:spPr>
          <a:xfrm>
            <a:off x="1403648" y="4149080"/>
            <a:ext cx="6400800" cy="1752600"/>
          </a:xfrm>
        </p:spPr>
        <p:txBody>
          <a:bodyPr>
            <a:normAutofit fontScale="92500" lnSpcReduction="10000"/>
          </a:bodyPr>
          <a:lstStyle/>
          <a:p>
            <a:r>
              <a:rPr lang="it-IT" sz="4500" b="1" dirty="0" smtClean="0">
                <a:solidFill>
                  <a:srgbClr val="0000FF"/>
                </a:solidFill>
              </a:rPr>
              <a:t>Daniela </a:t>
            </a:r>
            <a:r>
              <a:rPr lang="it-IT" sz="4500" b="1" dirty="0" err="1" smtClean="0">
                <a:solidFill>
                  <a:srgbClr val="0000FF"/>
                </a:solidFill>
              </a:rPr>
              <a:t>Capitanucci</a:t>
            </a:r>
            <a:endParaRPr lang="it-IT" b="1" dirty="0" smtClean="0">
              <a:solidFill>
                <a:srgbClr val="0000FF"/>
              </a:solidFill>
            </a:endParaRPr>
          </a:p>
          <a:p>
            <a:r>
              <a:rPr lang="it-IT" b="1" dirty="0" smtClean="0">
                <a:solidFill>
                  <a:srgbClr val="0000FF"/>
                </a:solidFill>
              </a:rPr>
              <a:t>AND-Azzardo e Nuove Dipendenze</a:t>
            </a:r>
          </a:p>
          <a:p>
            <a:r>
              <a:rPr lang="it-IT" b="1" dirty="0" smtClean="0">
                <a:solidFill>
                  <a:srgbClr val="0000FF"/>
                </a:solidFill>
              </a:rPr>
              <a:t>(</a:t>
            </a:r>
            <a:r>
              <a:rPr lang="it-IT" b="1" dirty="0" err="1" smtClean="0">
                <a:solidFill>
                  <a:srgbClr val="0000FF"/>
                </a:solidFill>
              </a:rPr>
              <a:t>Italy</a:t>
            </a:r>
            <a:r>
              <a:rPr lang="it-IT" b="1" dirty="0" smtClean="0">
                <a:solidFill>
                  <a:srgbClr val="0000FF"/>
                </a:solidFill>
              </a:rPr>
              <a:t>)</a:t>
            </a:r>
            <a:endParaRPr lang="it-IT" b="1" dirty="0">
              <a:solidFill>
                <a:srgbClr val="0000FF"/>
              </a:solidFill>
            </a:endParaRPr>
          </a:p>
        </p:txBody>
      </p:sp>
      <p:pic>
        <p:nvPicPr>
          <p:cNvPr id="7" name="Picture 5" descr="D:\AND\Volantino, Carta intestata\Cartoncini e Volantino\Grafica e loghi\Loghi AND_APS 2007\AND logo APS-1 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2820" y="5373216"/>
            <a:ext cx="1033636" cy="9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18" t="20608" r="27252" b="61149"/>
          <a:stretch/>
        </p:blipFill>
        <p:spPr bwMode="auto">
          <a:xfrm>
            <a:off x="527340" y="321275"/>
            <a:ext cx="8279028" cy="133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006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tangolo 4"/>
          <p:cNvSpPr>
            <a:spLocks noChangeArrowheads="1"/>
          </p:cNvSpPr>
          <p:nvPr/>
        </p:nvSpPr>
        <p:spPr bwMode="auto">
          <a:xfrm>
            <a:off x="557893" y="4725144"/>
            <a:ext cx="821250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sz="2800" b="1" i="1" dirty="0" smtClean="0">
                <a:solidFill>
                  <a:srgbClr val="FF3300"/>
                </a:solidFill>
                <a:latin typeface="Arial" charset="0"/>
              </a:rPr>
              <a:t>In </a:t>
            </a:r>
            <a:r>
              <a:rPr lang="it-IT" altLang="it-IT" sz="2800" b="1" i="1" dirty="0" err="1" smtClean="0">
                <a:solidFill>
                  <a:srgbClr val="FF3300"/>
                </a:solidFill>
                <a:latin typeface="Arial" charset="0"/>
              </a:rPr>
              <a:t>Italy</a:t>
            </a:r>
            <a:r>
              <a:rPr lang="it-IT" altLang="it-IT" sz="2800" b="1" i="1" dirty="0" smtClean="0">
                <a:solidFill>
                  <a:srgbClr val="FF3300"/>
                </a:solidFill>
                <a:latin typeface="Arial" charset="0"/>
              </a:rPr>
              <a:t>, </a:t>
            </a:r>
            <a:r>
              <a:rPr lang="it-IT" altLang="it-IT" sz="2800" b="1" i="1" dirty="0" err="1" smtClean="0">
                <a:solidFill>
                  <a:srgbClr val="FF3300"/>
                </a:solidFill>
                <a:latin typeface="Arial" charset="0"/>
              </a:rPr>
              <a:t>considering</a:t>
            </a:r>
            <a:r>
              <a:rPr lang="it-IT" altLang="it-IT" sz="2800" b="1" i="1" dirty="0" smtClean="0">
                <a:solidFill>
                  <a:srgbClr val="FF3300"/>
                </a:solidFill>
                <a:latin typeface="Arial" charset="0"/>
              </a:rPr>
              <a:t> 2,2% GD rate, </a:t>
            </a:r>
          </a:p>
          <a:p>
            <a:pPr eaLnBrk="1" hangingPunct="1">
              <a:spcBef>
                <a:spcPct val="0"/>
              </a:spcBef>
              <a:buFontTx/>
              <a:buNone/>
            </a:pPr>
            <a:r>
              <a:rPr lang="it-IT" altLang="it-IT" sz="2800" b="1" i="1" dirty="0" err="1" smtClean="0">
                <a:solidFill>
                  <a:srgbClr val="FF3300"/>
                </a:solidFill>
                <a:latin typeface="Arial" charset="0"/>
              </a:rPr>
              <a:t>almost</a:t>
            </a:r>
            <a:r>
              <a:rPr lang="it-IT" altLang="it-IT" sz="2800" b="1" i="1" dirty="0" smtClean="0">
                <a:solidFill>
                  <a:srgbClr val="FF3300"/>
                </a:solidFill>
                <a:latin typeface="Arial" charset="0"/>
              </a:rPr>
              <a:t> 1 </a:t>
            </a:r>
            <a:r>
              <a:rPr lang="it-IT" altLang="it-IT" sz="2800" b="1" i="1" dirty="0" err="1" smtClean="0">
                <a:solidFill>
                  <a:srgbClr val="FF3300"/>
                </a:solidFill>
                <a:latin typeface="Arial" charset="0"/>
              </a:rPr>
              <a:t>citizen</a:t>
            </a:r>
            <a:r>
              <a:rPr lang="it-IT" altLang="it-IT" sz="2800" b="1" i="1" dirty="0" smtClean="0">
                <a:solidFill>
                  <a:srgbClr val="FF3300"/>
                </a:solidFill>
                <a:latin typeface="Arial" charset="0"/>
              </a:rPr>
              <a:t> out of 6  «co-</a:t>
            </a:r>
            <a:r>
              <a:rPr lang="it-IT" altLang="it-IT" sz="2800" b="1" i="1" dirty="0" err="1" smtClean="0">
                <a:solidFill>
                  <a:srgbClr val="FF3300"/>
                </a:solidFill>
                <a:latin typeface="Arial" charset="0"/>
              </a:rPr>
              <a:t>exists</a:t>
            </a:r>
            <a:r>
              <a:rPr lang="it-IT" altLang="it-IT" sz="2800" b="1" i="1" dirty="0" smtClean="0">
                <a:solidFill>
                  <a:srgbClr val="FF3300"/>
                </a:solidFill>
                <a:latin typeface="Arial" charset="0"/>
              </a:rPr>
              <a:t>» - </a:t>
            </a:r>
          </a:p>
          <a:p>
            <a:pPr eaLnBrk="1" hangingPunct="1">
              <a:spcBef>
                <a:spcPct val="0"/>
              </a:spcBef>
              <a:buFontTx/>
              <a:buNone/>
            </a:pPr>
            <a:r>
              <a:rPr lang="en-US" altLang="it-IT" sz="2800" b="1" i="1" dirty="0" smtClean="0">
                <a:solidFill>
                  <a:srgbClr val="FF3300"/>
                </a:solidFill>
                <a:latin typeface="Arial" charset="0"/>
              </a:rPr>
              <a:t>Directly or </a:t>
            </a:r>
            <a:r>
              <a:rPr lang="en-US" altLang="it-IT" sz="2800" b="1" i="1" dirty="0">
                <a:solidFill>
                  <a:srgbClr val="FF3300"/>
                </a:solidFill>
                <a:latin typeface="Arial" charset="0"/>
              </a:rPr>
              <a:t>indirectly - with </a:t>
            </a:r>
            <a:r>
              <a:rPr lang="en-US" altLang="it-IT" sz="2800" b="1" i="1" dirty="0" smtClean="0">
                <a:solidFill>
                  <a:srgbClr val="FF3300"/>
                </a:solidFill>
                <a:latin typeface="Arial" charset="0"/>
              </a:rPr>
              <a:t>harms caused from </a:t>
            </a:r>
          </a:p>
          <a:p>
            <a:pPr eaLnBrk="1" hangingPunct="1">
              <a:spcBef>
                <a:spcPct val="0"/>
              </a:spcBef>
              <a:buFontTx/>
              <a:buNone/>
            </a:pPr>
            <a:r>
              <a:rPr lang="en-US" altLang="it-IT" sz="2800" b="1" i="1" dirty="0" smtClean="0">
                <a:solidFill>
                  <a:srgbClr val="FF3300"/>
                </a:solidFill>
                <a:latin typeface="Arial" charset="0"/>
              </a:rPr>
              <a:t>gambling disorder: </a:t>
            </a:r>
            <a:r>
              <a:rPr lang="en-US" altLang="it-IT" b="1" i="1" u="sng" dirty="0" smtClean="0">
                <a:solidFill>
                  <a:srgbClr val="FF0066"/>
                </a:solidFill>
                <a:latin typeface="Arial" charset="0"/>
              </a:rPr>
              <a:t>9 million are relatives</a:t>
            </a:r>
            <a:r>
              <a:rPr lang="en-US" altLang="it-IT" b="1" i="1" dirty="0" smtClean="0">
                <a:solidFill>
                  <a:srgbClr val="FF0066"/>
                </a:solidFill>
                <a:latin typeface="Arial" charset="0"/>
              </a:rPr>
              <a:t>!</a:t>
            </a:r>
            <a:endParaRPr lang="it-IT" altLang="it-IT" sz="2800" dirty="0">
              <a:solidFill>
                <a:srgbClr val="FF0066"/>
              </a:solidFill>
              <a:latin typeface="Arial"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3086918983"/>
              </p:ext>
            </p:extLst>
          </p:nvPr>
        </p:nvGraphicFramePr>
        <p:xfrm>
          <a:off x="683569" y="333375"/>
          <a:ext cx="8081811" cy="4246566"/>
        </p:xfrm>
        <a:graphic>
          <a:graphicData uri="http://schemas.openxmlformats.org/drawingml/2006/table">
            <a:tbl>
              <a:tblPr>
                <a:tableStyleId>{5C22544A-7EE6-4342-B048-85BDC9FD1C3A}</a:tableStyleId>
              </a:tblPr>
              <a:tblGrid>
                <a:gridCol w="2693937">
                  <a:extLst>
                    <a:ext uri="{9D8B030D-6E8A-4147-A177-3AD203B41FA5}">
                      <a16:colId xmlns:a16="http://schemas.microsoft.com/office/drawing/2014/main" val="20000"/>
                    </a:ext>
                  </a:extLst>
                </a:gridCol>
                <a:gridCol w="2693937">
                  <a:extLst>
                    <a:ext uri="{9D8B030D-6E8A-4147-A177-3AD203B41FA5}">
                      <a16:colId xmlns:a16="http://schemas.microsoft.com/office/drawing/2014/main" val="20001"/>
                    </a:ext>
                  </a:extLst>
                </a:gridCol>
                <a:gridCol w="2693937">
                  <a:extLst>
                    <a:ext uri="{9D8B030D-6E8A-4147-A177-3AD203B41FA5}">
                      <a16:colId xmlns:a16="http://schemas.microsoft.com/office/drawing/2014/main" val="20002"/>
                    </a:ext>
                  </a:extLst>
                </a:gridCol>
              </a:tblGrid>
              <a:tr h="707761">
                <a:tc>
                  <a:txBody>
                    <a:bodyPr/>
                    <a:lstStyle/>
                    <a:p>
                      <a:pPr algn="r" fontAlgn="b"/>
                      <a:r>
                        <a:rPr lang="it-IT" sz="3600" u="none" strike="noStrike" dirty="0">
                          <a:effectLst/>
                        </a:rPr>
                        <a:t> </a:t>
                      </a:r>
                      <a:r>
                        <a:rPr lang="it-IT" sz="3600" u="none" strike="noStrike" dirty="0" smtClean="0">
                          <a:effectLst/>
                        </a:rPr>
                        <a:t>(tot. pop.)</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altLang="it-IT" sz="4000" b="1" dirty="0" smtClean="0"/>
                        <a:t>60.418.711 </a:t>
                      </a:r>
                      <a:endParaRPr lang="it-IT" sz="4000" b="1" i="0" u="none" strike="noStrike" dirty="0">
                        <a:solidFill>
                          <a:srgbClr val="000000"/>
                        </a:solidFill>
                        <a:effectLst/>
                        <a:latin typeface="Calibri"/>
                      </a:endParaRPr>
                    </a:p>
                  </a:txBody>
                  <a:tcPr marL="9527" marR="9527" marT="9524" marB="0" anchor="b"/>
                </a:tc>
                <a:tc>
                  <a:txBody>
                    <a:bodyPr/>
                    <a:lstStyle/>
                    <a:p>
                      <a:pPr algn="l" fontAlgn="b"/>
                      <a:r>
                        <a:rPr lang="it-IT" sz="3600" u="none" strike="noStrike" dirty="0">
                          <a:effectLst/>
                        </a:rPr>
                        <a:t> </a:t>
                      </a:r>
                      <a:endParaRPr lang="it-IT" sz="3600" b="0" i="0" u="none" strike="noStrike" dirty="0">
                        <a:solidFill>
                          <a:srgbClr val="000000"/>
                        </a:solidFill>
                        <a:effectLst/>
                        <a:latin typeface="Calibri"/>
                      </a:endParaRPr>
                    </a:p>
                  </a:txBody>
                  <a:tcPr marL="9527" marR="9527" marT="9524" marB="0" anchor="b"/>
                </a:tc>
                <a:extLst>
                  <a:ext uri="{0D108BD9-81ED-4DB2-BD59-A6C34878D82A}">
                    <a16:rowId xmlns:a16="http://schemas.microsoft.com/office/drawing/2014/main" val="10000"/>
                  </a:ext>
                </a:extLst>
              </a:tr>
              <a:tr h="707761">
                <a:tc>
                  <a:txBody>
                    <a:bodyPr/>
                    <a:lstStyle/>
                    <a:p>
                      <a:pPr algn="l" fontAlgn="b"/>
                      <a:r>
                        <a:rPr lang="it-IT" sz="3600" u="none" strike="noStrike" dirty="0">
                          <a:effectLst/>
                        </a:rPr>
                        <a:t> </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u="none" strike="noStrike" dirty="0" smtClean="0">
                          <a:effectLst/>
                        </a:rPr>
                        <a:t>0,5%</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u="none" strike="noStrike" dirty="0" smtClean="0">
                          <a:effectLst/>
                        </a:rPr>
                        <a:t>2,2%</a:t>
                      </a:r>
                      <a:endParaRPr lang="it-IT" sz="3600" b="0" i="0" u="none" strike="noStrike" dirty="0">
                        <a:solidFill>
                          <a:srgbClr val="000000"/>
                        </a:solidFill>
                        <a:effectLst/>
                        <a:latin typeface="Calibri"/>
                      </a:endParaRPr>
                    </a:p>
                  </a:txBody>
                  <a:tcPr marL="9527" marR="9527" marT="9524" marB="0" anchor="b"/>
                </a:tc>
                <a:extLst>
                  <a:ext uri="{0D108BD9-81ED-4DB2-BD59-A6C34878D82A}">
                    <a16:rowId xmlns:a16="http://schemas.microsoft.com/office/drawing/2014/main" val="10001"/>
                  </a:ext>
                </a:extLst>
              </a:tr>
              <a:tr h="707761">
                <a:tc>
                  <a:txBody>
                    <a:bodyPr/>
                    <a:lstStyle/>
                    <a:p>
                      <a:pPr algn="l" fontAlgn="b"/>
                      <a:r>
                        <a:rPr lang="it-IT" sz="3600" u="none" strike="noStrike" dirty="0" err="1" smtClean="0">
                          <a:effectLst/>
                        </a:rPr>
                        <a:t>gamblers</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b="0" i="0" u="none" strike="noStrike" baseline="0" dirty="0" smtClean="0">
                          <a:solidFill>
                            <a:srgbClr val="000000"/>
                          </a:solidFill>
                          <a:latin typeface="+mn-lt"/>
                        </a:rPr>
                        <a:t>302.093</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b="0" i="0" u="none" strike="noStrike" baseline="0" dirty="0" smtClean="0">
                          <a:solidFill>
                            <a:srgbClr val="000000"/>
                          </a:solidFill>
                          <a:latin typeface="+mn-lt"/>
                        </a:rPr>
                        <a:t>1.329.211</a:t>
                      </a:r>
                      <a:endParaRPr lang="it-IT" sz="3600" b="0" i="0" u="none" strike="noStrike" dirty="0">
                        <a:solidFill>
                          <a:srgbClr val="000000"/>
                        </a:solidFill>
                        <a:effectLst/>
                        <a:latin typeface="Calibri"/>
                      </a:endParaRPr>
                    </a:p>
                  </a:txBody>
                  <a:tcPr marL="9527" marR="9527" marT="9524" marB="0" anchor="b"/>
                </a:tc>
                <a:extLst>
                  <a:ext uri="{0D108BD9-81ED-4DB2-BD59-A6C34878D82A}">
                    <a16:rowId xmlns:a16="http://schemas.microsoft.com/office/drawing/2014/main" val="10002"/>
                  </a:ext>
                </a:extLst>
              </a:tr>
              <a:tr h="707761">
                <a:tc>
                  <a:txBody>
                    <a:bodyPr/>
                    <a:lstStyle/>
                    <a:p>
                      <a:pPr algn="l" fontAlgn="b"/>
                      <a:r>
                        <a:rPr lang="it-IT" sz="3600" b="1" u="none" strike="noStrike" dirty="0" smtClean="0">
                          <a:solidFill>
                            <a:srgbClr val="FF0066"/>
                          </a:solidFill>
                          <a:effectLst/>
                        </a:rPr>
                        <a:t>family</a:t>
                      </a:r>
                      <a:endParaRPr lang="it-IT" sz="3600" b="1" i="0" u="none" strike="noStrike" dirty="0">
                        <a:solidFill>
                          <a:srgbClr val="FF0066"/>
                        </a:solidFill>
                        <a:effectLst/>
                        <a:latin typeface="Calibri"/>
                      </a:endParaRPr>
                    </a:p>
                  </a:txBody>
                  <a:tcPr marL="9527" marR="9527" marT="9524" marB="0" anchor="b"/>
                </a:tc>
                <a:tc>
                  <a:txBody>
                    <a:bodyPr/>
                    <a:lstStyle/>
                    <a:p>
                      <a:pPr algn="r" fontAlgn="b"/>
                      <a:r>
                        <a:rPr lang="it-IT" sz="3600" b="1" i="0" u="none" strike="noStrike" dirty="0" smtClean="0">
                          <a:solidFill>
                            <a:srgbClr val="FF0066"/>
                          </a:solidFill>
                          <a:effectLst/>
                          <a:latin typeface="+mn-lt"/>
                        </a:rPr>
                        <a:t>2.114.651</a:t>
                      </a:r>
                      <a:endParaRPr lang="it-IT" sz="3600" b="1" i="0" u="none" strike="noStrike" dirty="0">
                        <a:solidFill>
                          <a:srgbClr val="FF0066"/>
                        </a:solidFill>
                        <a:effectLst/>
                        <a:latin typeface="Calibri"/>
                      </a:endParaRPr>
                    </a:p>
                  </a:txBody>
                  <a:tcPr marL="9527" marR="9527" marT="9524" marB="0" anchor="b"/>
                </a:tc>
                <a:tc>
                  <a:txBody>
                    <a:bodyPr/>
                    <a:lstStyle/>
                    <a:p>
                      <a:pPr algn="r" fontAlgn="b"/>
                      <a:r>
                        <a:rPr lang="it-IT" sz="3600" b="1" i="0" u="none" strike="noStrike" dirty="0" smtClean="0">
                          <a:solidFill>
                            <a:srgbClr val="FF0066"/>
                          </a:solidFill>
                          <a:effectLst/>
                          <a:latin typeface="+mn-lt"/>
                        </a:rPr>
                        <a:t>9.304.477</a:t>
                      </a:r>
                      <a:endParaRPr lang="it-IT" sz="3600" b="1" i="0" u="none" strike="noStrike" dirty="0">
                        <a:solidFill>
                          <a:srgbClr val="FF0066"/>
                        </a:solidFill>
                        <a:effectLst/>
                        <a:latin typeface="Calibri"/>
                      </a:endParaRPr>
                    </a:p>
                  </a:txBody>
                  <a:tcPr marL="9527" marR="9527" marT="9524" marB="0" anchor="b"/>
                </a:tc>
                <a:extLst>
                  <a:ext uri="{0D108BD9-81ED-4DB2-BD59-A6C34878D82A}">
                    <a16:rowId xmlns:a16="http://schemas.microsoft.com/office/drawing/2014/main" val="10003"/>
                  </a:ext>
                </a:extLst>
              </a:tr>
              <a:tr h="707761">
                <a:tc>
                  <a:txBody>
                    <a:bodyPr/>
                    <a:lstStyle/>
                    <a:p>
                      <a:pPr algn="l" fontAlgn="b"/>
                      <a:r>
                        <a:rPr lang="it-IT" sz="3600" u="none" strike="noStrike" dirty="0" smtClean="0">
                          <a:effectLst/>
                        </a:rPr>
                        <a:t>Total (G+F)</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b="0" i="0" u="none" strike="noStrike" dirty="0" smtClean="0">
                          <a:solidFill>
                            <a:srgbClr val="000000"/>
                          </a:solidFill>
                          <a:effectLst/>
                          <a:latin typeface="+mn-lt"/>
                        </a:rPr>
                        <a:t>2.416.744</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b="0" i="0" u="none" strike="noStrike" dirty="0" smtClean="0">
                          <a:solidFill>
                            <a:srgbClr val="000000"/>
                          </a:solidFill>
                          <a:effectLst/>
                          <a:latin typeface="+mn-lt"/>
                        </a:rPr>
                        <a:t>10.633.688</a:t>
                      </a:r>
                      <a:endParaRPr lang="it-IT" sz="3600" b="0" i="0" u="none" strike="noStrike" dirty="0">
                        <a:solidFill>
                          <a:srgbClr val="000000"/>
                        </a:solidFill>
                        <a:effectLst/>
                        <a:latin typeface="Calibri"/>
                      </a:endParaRPr>
                    </a:p>
                  </a:txBody>
                  <a:tcPr marL="9527" marR="9527" marT="9524" marB="0" anchor="b"/>
                </a:tc>
                <a:extLst>
                  <a:ext uri="{0D108BD9-81ED-4DB2-BD59-A6C34878D82A}">
                    <a16:rowId xmlns:a16="http://schemas.microsoft.com/office/drawing/2014/main" val="10004"/>
                  </a:ext>
                </a:extLst>
              </a:tr>
              <a:tr h="707761">
                <a:tc>
                  <a:txBody>
                    <a:bodyPr/>
                    <a:lstStyle/>
                    <a:p>
                      <a:pPr algn="l" fontAlgn="b"/>
                      <a:r>
                        <a:rPr lang="it-IT" sz="3600" u="none" strike="noStrike" dirty="0">
                          <a:effectLst/>
                        </a:rPr>
                        <a:t>% </a:t>
                      </a:r>
                      <a:r>
                        <a:rPr lang="it-IT" sz="3600" u="none" strike="noStrike" dirty="0" smtClean="0">
                          <a:effectLst/>
                        </a:rPr>
                        <a:t>on </a:t>
                      </a:r>
                      <a:r>
                        <a:rPr lang="it-IT" sz="3600" u="none" strike="noStrike" dirty="0">
                          <a:effectLst/>
                        </a:rPr>
                        <a:t>pop</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u="none" strike="noStrike" dirty="0" smtClean="0">
                          <a:effectLst/>
                        </a:rPr>
                        <a:t>4</a:t>
                      </a:r>
                      <a:r>
                        <a:rPr lang="it-IT" sz="3600" u="none" strike="noStrike" dirty="0">
                          <a:effectLst/>
                        </a:rPr>
                        <a:t>%</a:t>
                      </a:r>
                      <a:endParaRPr lang="it-IT" sz="3600" b="0" i="0" u="none" strike="noStrike" dirty="0">
                        <a:solidFill>
                          <a:srgbClr val="000000"/>
                        </a:solidFill>
                        <a:effectLst/>
                        <a:latin typeface="Calibri"/>
                      </a:endParaRPr>
                    </a:p>
                  </a:txBody>
                  <a:tcPr marL="9527" marR="9527" marT="9524" marB="0" anchor="b"/>
                </a:tc>
                <a:tc>
                  <a:txBody>
                    <a:bodyPr/>
                    <a:lstStyle/>
                    <a:p>
                      <a:pPr algn="r" fontAlgn="b"/>
                      <a:r>
                        <a:rPr lang="it-IT" sz="3600" u="none" strike="noStrike" dirty="0" smtClean="0">
                          <a:effectLst/>
                        </a:rPr>
                        <a:t>17,6%</a:t>
                      </a:r>
                      <a:endParaRPr lang="it-IT" sz="3600" b="0" i="0" u="none" strike="noStrike" dirty="0">
                        <a:solidFill>
                          <a:srgbClr val="000000"/>
                        </a:solidFill>
                        <a:effectLst/>
                        <a:latin typeface="Calibri"/>
                      </a:endParaRPr>
                    </a:p>
                  </a:txBody>
                  <a:tcPr marL="9527" marR="9527" marT="9524" marB="0" anchor="b"/>
                </a:tc>
                <a:extLst>
                  <a:ext uri="{0D108BD9-81ED-4DB2-BD59-A6C34878D82A}">
                    <a16:rowId xmlns:a16="http://schemas.microsoft.com/office/drawing/2014/main" val="10005"/>
                  </a:ext>
                </a:extLst>
              </a:tr>
            </a:tbl>
          </a:graphicData>
        </a:graphic>
      </p:graphicFrame>
      <p:sp>
        <p:nvSpPr>
          <p:cNvPr id="8" name="Ovale 7"/>
          <p:cNvSpPr/>
          <p:nvPr/>
        </p:nvSpPr>
        <p:spPr>
          <a:xfrm>
            <a:off x="5148064" y="3717032"/>
            <a:ext cx="1152128"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w="76200">
                <a:solidFill>
                  <a:prstClr val="black"/>
                </a:solidFill>
              </a:ln>
              <a:solidFill>
                <a:prstClr val="white"/>
              </a:solidFill>
            </a:endParaRPr>
          </a:p>
        </p:txBody>
      </p:sp>
      <p:sp>
        <p:nvSpPr>
          <p:cNvPr id="6" name="Ovale 5"/>
          <p:cNvSpPr/>
          <p:nvPr/>
        </p:nvSpPr>
        <p:spPr>
          <a:xfrm>
            <a:off x="7596336" y="3861048"/>
            <a:ext cx="1152128"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w="76200">
                <a:solidFill>
                  <a:prstClr val="black"/>
                </a:solidFill>
              </a:ln>
              <a:solidFill>
                <a:prstClr val="white"/>
              </a:solidFill>
            </a:endParaRPr>
          </a:p>
        </p:txBody>
      </p:sp>
      <p:sp>
        <p:nvSpPr>
          <p:cNvPr id="7" name="Ovale 6"/>
          <p:cNvSpPr/>
          <p:nvPr/>
        </p:nvSpPr>
        <p:spPr>
          <a:xfrm>
            <a:off x="5004048" y="980728"/>
            <a:ext cx="1152128"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w="76200">
                <a:solidFill>
                  <a:prstClr val="black"/>
                </a:solidFill>
              </a:ln>
              <a:solidFill>
                <a:prstClr val="white"/>
              </a:solidFill>
            </a:endParaRPr>
          </a:p>
        </p:txBody>
      </p:sp>
      <p:sp>
        <p:nvSpPr>
          <p:cNvPr id="9" name="Ovale 8"/>
          <p:cNvSpPr/>
          <p:nvPr/>
        </p:nvSpPr>
        <p:spPr>
          <a:xfrm>
            <a:off x="7668344" y="980728"/>
            <a:ext cx="1152128"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w="76200">
                <a:solidFill>
                  <a:prstClr val="black"/>
                </a:solidFill>
              </a:ln>
              <a:solidFill>
                <a:prstClr val="white"/>
              </a:solidFill>
            </a:endParaRPr>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921" y="404664"/>
            <a:ext cx="755725" cy="7254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contenuto 2"/>
          <p:cNvSpPr>
            <a:spLocks noGrp="1"/>
          </p:cNvSpPr>
          <p:nvPr>
            <p:ph idx="1"/>
          </p:nvPr>
        </p:nvSpPr>
        <p:spPr>
          <a:xfrm>
            <a:off x="685800" y="1124744"/>
            <a:ext cx="7772400" cy="1728192"/>
          </a:xfrm>
        </p:spPr>
        <p:txBody>
          <a:bodyPr/>
          <a:lstStyle/>
          <a:p>
            <a:pPr algn="ctr">
              <a:defRPr/>
            </a:pPr>
            <a:r>
              <a:rPr lang="en-US" altLang="it-IT" b="1" dirty="0" smtClean="0">
                <a:solidFill>
                  <a:srgbClr val="FF0000"/>
                </a:solidFill>
              </a:rPr>
              <a:t>THE </a:t>
            </a:r>
            <a:r>
              <a:rPr lang="en-US" altLang="it-IT" b="1" dirty="0">
                <a:solidFill>
                  <a:srgbClr val="FF0000"/>
                </a:solidFill>
              </a:rPr>
              <a:t>FAMILY IS THE </a:t>
            </a:r>
            <a:r>
              <a:rPr lang="en-US" altLang="it-IT" b="1" dirty="0" smtClean="0">
                <a:solidFill>
                  <a:srgbClr val="FF0000"/>
                </a:solidFill>
              </a:rPr>
              <a:t>1</a:t>
            </a:r>
            <a:r>
              <a:rPr lang="en-US" altLang="it-IT" b="1" baseline="30000" dirty="0" smtClean="0">
                <a:solidFill>
                  <a:srgbClr val="FF0000"/>
                </a:solidFill>
              </a:rPr>
              <a:t>st</a:t>
            </a:r>
            <a:r>
              <a:rPr lang="en-US" altLang="it-IT" b="1" dirty="0" smtClean="0">
                <a:solidFill>
                  <a:srgbClr val="FF0000"/>
                </a:solidFill>
              </a:rPr>
              <a:t>  VICTIM OF GAMBLING</a:t>
            </a:r>
          </a:p>
          <a:p>
            <a:pPr algn="ctr">
              <a:defRPr/>
            </a:pPr>
            <a:r>
              <a:rPr lang="it-IT" altLang="it-IT" b="1" dirty="0">
                <a:solidFill>
                  <a:srgbClr val="6699FF"/>
                </a:solidFill>
              </a:rPr>
              <a:t>Stress</a:t>
            </a:r>
            <a:r>
              <a:rPr lang="it-IT" altLang="it-IT" dirty="0">
                <a:solidFill>
                  <a:schemeClr val="bg1"/>
                </a:solidFill>
              </a:rPr>
              <a:t> –</a:t>
            </a:r>
            <a:r>
              <a:rPr lang="it-IT" altLang="it-IT" b="1" dirty="0" err="1">
                <a:solidFill>
                  <a:srgbClr val="6699FF"/>
                </a:solidFill>
              </a:rPr>
              <a:t>Strain</a:t>
            </a:r>
            <a:r>
              <a:rPr lang="it-IT" altLang="it-IT" b="1" dirty="0">
                <a:solidFill>
                  <a:srgbClr val="6699FF"/>
                </a:solidFill>
              </a:rPr>
              <a:t> - </a:t>
            </a:r>
            <a:r>
              <a:rPr lang="it-IT" altLang="it-IT" b="1" dirty="0" err="1">
                <a:solidFill>
                  <a:srgbClr val="6699FF"/>
                </a:solidFill>
              </a:rPr>
              <a:t>Coping</a:t>
            </a:r>
            <a:r>
              <a:rPr lang="it-IT" altLang="it-IT" dirty="0">
                <a:solidFill>
                  <a:schemeClr val="bg1"/>
                </a:solidFill>
              </a:rPr>
              <a:t> – </a:t>
            </a:r>
            <a:r>
              <a:rPr lang="it-IT" altLang="it-IT" b="1" dirty="0" err="1">
                <a:solidFill>
                  <a:srgbClr val="6699FF"/>
                </a:solidFill>
              </a:rPr>
              <a:t>Support</a:t>
            </a:r>
            <a:endParaRPr lang="it-IT" altLang="it-IT" dirty="0" smtClean="0">
              <a:solidFill>
                <a:srgbClr val="FF0000"/>
              </a:solidFill>
            </a:endParaRPr>
          </a:p>
          <a:p>
            <a:pPr>
              <a:defRPr/>
            </a:pPr>
            <a:endParaRPr lang="it-IT" altLang="it-IT" dirty="0" smtClean="0">
              <a:solidFill>
                <a:schemeClr val="bg1"/>
              </a:solidFill>
            </a:endParaRPr>
          </a:p>
        </p:txBody>
      </p:sp>
      <p:pic>
        <p:nvPicPr>
          <p:cNvPr id="27651" name="Picture 5" descr="D:\AND\Volantino, Carta intestata\Cartoncini e Volantino\Grafica e loghi\Loghi AND_APS 2007\AND logo APS-1 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263" y="5949950"/>
            <a:ext cx="9477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olo 1"/>
          <p:cNvSpPr>
            <a:spLocks noGrp="1"/>
          </p:cNvSpPr>
          <p:nvPr>
            <p:ph type="title"/>
          </p:nvPr>
        </p:nvSpPr>
        <p:spPr>
          <a:xfrm>
            <a:off x="457200" y="188913"/>
            <a:ext cx="8229600" cy="990600"/>
          </a:xfrm>
        </p:spPr>
        <p:txBody>
          <a:bodyPr anchor="ctr"/>
          <a:lstStyle/>
          <a:p>
            <a:pPr algn="ctr" eaLnBrk="1" hangingPunct="1"/>
            <a:r>
              <a:rPr lang="it-IT" altLang="it-IT" b="1" dirty="0" err="1" smtClean="0">
                <a:solidFill>
                  <a:schemeClr val="bg1"/>
                </a:solidFill>
              </a:rPr>
              <a:t>Gambling</a:t>
            </a:r>
            <a:r>
              <a:rPr lang="it-IT" altLang="it-IT" b="1" dirty="0" smtClean="0">
                <a:solidFill>
                  <a:schemeClr val="bg1"/>
                </a:solidFill>
              </a:rPr>
              <a:t> and the family</a:t>
            </a:r>
          </a:p>
        </p:txBody>
      </p:sp>
      <p:graphicFrame>
        <p:nvGraphicFramePr>
          <p:cNvPr id="6" name="Segnaposto contenuto 3"/>
          <p:cNvGraphicFramePr>
            <a:graphicFrameLocks/>
          </p:cNvGraphicFramePr>
          <p:nvPr>
            <p:extLst>
              <p:ext uri="{D42A27DB-BD31-4B8C-83A1-F6EECF244321}">
                <p14:modId xmlns:p14="http://schemas.microsoft.com/office/powerpoint/2010/main" val="4066515916"/>
              </p:ext>
            </p:extLst>
          </p:nvPr>
        </p:nvGraphicFramePr>
        <p:xfrm>
          <a:off x="949102" y="3132843"/>
          <a:ext cx="7871369" cy="2799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72008" y="-99392"/>
            <a:ext cx="9036496" cy="990600"/>
          </a:xfrm>
        </p:spPr>
        <p:txBody>
          <a:bodyPr/>
          <a:lstStyle/>
          <a:p>
            <a:pPr algn="ctr" eaLnBrk="1" hangingPunct="1"/>
            <a:r>
              <a:rPr lang="en-US" altLang="it-IT" sz="3600" b="1" dirty="0" smtClean="0">
                <a:solidFill>
                  <a:schemeClr val="bg1"/>
                </a:solidFill>
              </a:rPr>
              <a:t>With </a:t>
            </a:r>
            <a:r>
              <a:rPr lang="en-US" altLang="it-IT" sz="3600" b="1" dirty="0">
                <a:solidFill>
                  <a:schemeClr val="bg1"/>
                </a:solidFill>
              </a:rPr>
              <a:t>what the family lives </a:t>
            </a:r>
            <a:r>
              <a:rPr lang="en-US" altLang="it-IT" sz="3600" b="1" dirty="0" smtClean="0">
                <a:solidFill>
                  <a:schemeClr val="bg1"/>
                </a:solidFill>
              </a:rPr>
              <a:t>together?</a:t>
            </a:r>
            <a:endParaRPr lang="it-IT" altLang="it-IT" b="1" dirty="0" smtClean="0">
              <a:solidFill>
                <a:schemeClr val="bg1"/>
              </a:solidFill>
            </a:endParaRPr>
          </a:p>
        </p:txBody>
      </p:sp>
      <p:sp>
        <p:nvSpPr>
          <p:cNvPr id="15363" name="Segnaposto contenuto 2"/>
          <p:cNvSpPr>
            <a:spLocks noGrp="1"/>
          </p:cNvSpPr>
          <p:nvPr>
            <p:ph sz="quarter" idx="1"/>
          </p:nvPr>
        </p:nvSpPr>
        <p:spPr>
          <a:xfrm>
            <a:off x="457200" y="1219200"/>
            <a:ext cx="8229600" cy="5162550"/>
          </a:xfrm>
        </p:spPr>
        <p:txBody>
          <a:bodyPr/>
          <a:lstStyle/>
          <a:p>
            <a:pPr eaLnBrk="1" hangingPunct="1"/>
            <a:r>
              <a:rPr lang="it-IT" altLang="it-IT" sz="4400" dirty="0" err="1" smtClean="0">
                <a:solidFill>
                  <a:srgbClr val="FFFF00"/>
                </a:solidFill>
              </a:rPr>
              <a:t>Changes</a:t>
            </a:r>
            <a:r>
              <a:rPr lang="it-IT" altLang="it-IT" sz="4400" dirty="0" smtClean="0">
                <a:solidFill>
                  <a:srgbClr val="FFFF00"/>
                </a:solidFill>
              </a:rPr>
              <a:t> </a:t>
            </a:r>
            <a:r>
              <a:rPr lang="it-IT" altLang="it-IT" sz="4400" dirty="0">
                <a:solidFill>
                  <a:srgbClr val="FFFF00"/>
                </a:solidFill>
              </a:rPr>
              <a:t>in the </a:t>
            </a:r>
            <a:r>
              <a:rPr lang="it-IT" altLang="it-IT" sz="4400" i="1" dirty="0" err="1" smtClean="0">
                <a:solidFill>
                  <a:srgbClr val="FFFF00"/>
                </a:solidFill>
              </a:rPr>
              <a:t>gambler’s</a:t>
            </a:r>
            <a:r>
              <a:rPr lang="it-IT" altLang="it-IT" sz="4400" i="1" dirty="0" smtClean="0">
                <a:solidFill>
                  <a:srgbClr val="FFFF00"/>
                </a:solidFill>
              </a:rPr>
              <a:t> mood and </a:t>
            </a:r>
            <a:r>
              <a:rPr lang="it-IT" altLang="it-IT" sz="4400" i="1" dirty="0" err="1" smtClean="0">
                <a:solidFill>
                  <a:srgbClr val="FFFF00"/>
                </a:solidFill>
              </a:rPr>
              <a:t>behavior</a:t>
            </a:r>
            <a:r>
              <a:rPr lang="it-IT" altLang="it-IT" sz="4400" dirty="0" smtClean="0">
                <a:solidFill>
                  <a:srgbClr val="FFFF00"/>
                </a:solidFill>
              </a:rPr>
              <a:t> </a:t>
            </a:r>
          </a:p>
          <a:p>
            <a:pPr eaLnBrk="1" hangingPunct="1"/>
            <a:r>
              <a:rPr lang="it-IT" altLang="it-IT" sz="4400" dirty="0" err="1" smtClean="0">
                <a:solidFill>
                  <a:srgbClr val="FF0066"/>
                </a:solidFill>
              </a:rPr>
              <a:t>Reduction</a:t>
            </a:r>
            <a:r>
              <a:rPr lang="it-IT" altLang="it-IT" sz="4400" dirty="0" smtClean="0">
                <a:solidFill>
                  <a:srgbClr val="FF0066"/>
                </a:solidFill>
              </a:rPr>
              <a:t> </a:t>
            </a:r>
            <a:r>
              <a:rPr lang="it-IT" altLang="it-IT" sz="4400" dirty="0">
                <a:solidFill>
                  <a:srgbClr val="FF0066"/>
                </a:solidFill>
              </a:rPr>
              <a:t>of </a:t>
            </a:r>
            <a:r>
              <a:rPr lang="it-IT" altLang="it-IT" sz="4400" dirty="0" err="1">
                <a:solidFill>
                  <a:srgbClr val="FF0066"/>
                </a:solidFill>
              </a:rPr>
              <a:t>economic</a:t>
            </a:r>
            <a:r>
              <a:rPr lang="it-IT" altLang="it-IT" sz="4400" dirty="0">
                <a:solidFill>
                  <a:srgbClr val="FF0066"/>
                </a:solidFill>
              </a:rPr>
              <a:t> </a:t>
            </a:r>
            <a:r>
              <a:rPr lang="it-IT" altLang="it-IT" sz="4400" dirty="0" err="1" smtClean="0">
                <a:solidFill>
                  <a:srgbClr val="FF0066"/>
                </a:solidFill>
              </a:rPr>
              <a:t>availability</a:t>
            </a:r>
            <a:r>
              <a:rPr lang="it-IT" altLang="it-IT" sz="4400" dirty="0" smtClean="0">
                <a:solidFill>
                  <a:srgbClr val="FFFF00"/>
                </a:solidFill>
              </a:rPr>
              <a:t>  </a:t>
            </a:r>
          </a:p>
          <a:p>
            <a:pPr eaLnBrk="1" hangingPunct="1"/>
            <a:r>
              <a:rPr lang="en-US" altLang="it-IT" sz="4400" dirty="0" smtClean="0">
                <a:solidFill>
                  <a:srgbClr val="FFFF00"/>
                </a:solidFill>
              </a:rPr>
              <a:t>Frequent </a:t>
            </a:r>
            <a:r>
              <a:rPr lang="en-US" altLang="it-IT" sz="4400" i="1" dirty="0" smtClean="0">
                <a:solidFill>
                  <a:srgbClr val="FFFF00"/>
                </a:solidFill>
              </a:rPr>
              <a:t>conflicts and quarrels</a:t>
            </a:r>
            <a:r>
              <a:rPr lang="en-US" altLang="it-IT" sz="4400" dirty="0" smtClean="0">
                <a:solidFill>
                  <a:srgbClr val="FFFF00"/>
                </a:solidFill>
              </a:rPr>
              <a:t> (also </a:t>
            </a:r>
            <a:r>
              <a:rPr lang="en-US" altLang="it-IT" sz="4400" dirty="0">
                <a:solidFill>
                  <a:srgbClr val="FFFF00"/>
                </a:solidFill>
              </a:rPr>
              <a:t>in front of the </a:t>
            </a:r>
            <a:r>
              <a:rPr lang="en-US" altLang="it-IT" sz="4400" dirty="0" smtClean="0">
                <a:solidFill>
                  <a:srgbClr val="FFFF00"/>
                </a:solidFill>
              </a:rPr>
              <a:t>children</a:t>
            </a:r>
            <a:r>
              <a:rPr lang="en-US" altLang="it-IT" sz="4400" dirty="0">
                <a:solidFill>
                  <a:srgbClr val="FFFF00"/>
                </a:solidFill>
              </a:rPr>
              <a:t>) </a:t>
            </a:r>
            <a:endParaRPr lang="en-US" altLang="it-IT" sz="4400" dirty="0" smtClean="0">
              <a:solidFill>
                <a:srgbClr val="FFFF00"/>
              </a:solidFill>
            </a:endParaRPr>
          </a:p>
          <a:p>
            <a:pPr eaLnBrk="1" hangingPunct="1"/>
            <a:r>
              <a:rPr lang="en-US" altLang="it-IT" sz="4400" i="1" dirty="0" smtClean="0">
                <a:solidFill>
                  <a:srgbClr val="FFFF00"/>
                </a:solidFill>
              </a:rPr>
              <a:t>Decreased </a:t>
            </a:r>
            <a:r>
              <a:rPr lang="en-US" altLang="it-IT" sz="4400" i="1" dirty="0">
                <a:solidFill>
                  <a:srgbClr val="FFFF00"/>
                </a:solidFill>
              </a:rPr>
              <a:t>quality of life and social closure</a:t>
            </a:r>
            <a:endParaRPr lang="it-IT" altLang="it-IT" sz="2900" i="1" dirty="0" smtClean="0">
              <a:solidFill>
                <a:srgbClr val="FFFF00"/>
              </a:solidFill>
            </a:endParaRPr>
          </a:p>
        </p:txBody>
      </p:sp>
      <p:sp>
        <p:nvSpPr>
          <p:cNvPr id="32772" name="Rettangolo 3"/>
          <p:cNvSpPr>
            <a:spLocks noChangeArrowheads="1"/>
          </p:cNvSpPr>
          <p:nvPr/>
        </p:nvSpPr>
        <p:spPr bwMode="auto">
          <a:xfrm>
            <a:off x="6027687" y="6021288"/>
            <a:ext cx="2144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fontAlgn="base" hangingPunct="1">
              <a:spcBef>
                <a:spcPct val="0"/>
              </a:spcBef>
              <a:spcAft>
                <a:spcPct val="0"/>
              </a:spcAft>
              <a:buClrTx/>
              <a:buSzTx/>
              <a:buFont typeface="Wingdings 3" pitchFamily="18" charset="2"/>
              <a:buNone/>
            </a:pPr>
            <a:r>
              <a:rPr lang="it-IT" altLang="it-IT" sz="1600" dirty="0" smtClean="0">
                <a:solidFill>
                  <a:prstClr val="white"/>
                </a:solidFill>
                <a:latin typeface="Arial" charset="0"/>
                <a:cs typeface="Arial" charset="0"/>
              </a:rPr>
              <a:t>Graziano </a:t>
            </a:r>
            <a:r>
              <a:rPr lang="it-IT" altLang="it-IT" sz="1600" dirty="0" err="1" smtClean="0">
                <a:solidFill>
                  <a:prstClr val="white"/>
                </a:solidFill>
                <a:latin typeface="Arial" charset="0"/>
                <a:cs typeface="Arial" charset="0"/>
              </a:rPr>
              <a:t>Bellio</a:t>
            </a:r>
            <a:r>
              <a:rPr lang="it-IT" altLang="it-IT" sz="1600" dirty="0" smtClean="0">
                <a:solidFill>
                  <a:prstClr val="white"/>
                </a:solidFill>
                <a:latin typeface="Arial" charset="0"/>
                <a:cs typeface="Arial" charset="0"/>
              </a:rPr>
              <a:t>, 2012</a:t>
            </a:r>
            <a:endParaRPr lang="it-IT" altLang="it-IT" sz="1800" dirty="0" smtClean="0">
              <a:solidFill>
                <a:prstClr val="white"/>
              </a:solidFill>
              <a:latin typeface="Arial" charset="0"/>
              <a:cs typeface="Arial" charset="0"/>
            </a:endParaRPr>
          </a:p>
        </p:txBody>
      </p:sp>
      <p:pic>
        <p:nvPicPr>
          <p:cNvPr id="32773" name="Picture 5" descr="D:\AND\Volantino, Carta intestata\Cartoncini e Volantino\Grafica e loghi\Loghi AND_APS 2007\AND logo APS-1 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263" y="5949950"/>
            <a:ext cx="9477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457200" y="-99392"/>
            <a:ext cx="8229600" cy="990600"/>
          </a:xfrm>
        </p:spPr>
        <p:txBody>
          <a:bodyPr/>
          <a:lstStyle/>
          <a:p>
            <a:pPr algn="ctr" eaLnBrk="1" hangingPunct="1"/>
            <a:r>
              <a:rPr lang="it-IT" altLang="it-IT" sz="4800" b="1" dirty="0" smtClean="0">
                <a:solidFill>
                  <a:schemeClr val="bg1"/>
                </a:solidFill>
              </a:rPr>
              <a:t>The </a:t>
            </a:r>
            <a:r>
              <a:rPr lang="it-IT" altLang="it-IT" sz="4800" b="1" dirty="0" err="1">
                <a:solidFill>
                  <a:schemeClr val="bg1"/>
                </a:solidFill>
              </a:rPr>
              <a:t>loss</a:t>
            </a:r>
            <a:r>
              <a:rPr lang="it-IT" altLang="it-IT" sz="4800" b="1" dirty="0">
                <a:solidFill>
                  <a:schemeClr val="bg1"/>
                </a:solidFill>
              </a:rPr>
              <a:t> of </a:t>
            </a:r>
            <a:r>
              <a:rPr lang="it-IT" altLang="it-IT" sz="4800" b="1" dirty="0" smtClean="0">
                <a:solidFill>
                  <a:schemeClr val="bg1"/>
                </a:solidFill>
              </a:rPr>
              <a:t>trust</a:t>
            </a:r>
          </a:p>
        </p:txBody>
      </p:sp>
      <p:sp>
        <p:nvSpPr>
          <p:cNvPr id="22531" name="Segnaposto contenuto 2"/>
          <p:cNvSpPr>
            <a:spLocks noGrp="1"/>
          </p:cNvSpPr>
          <p:nvPr>
            <p:ph sz="quarter" idx="1"/>
          </p:nvPr>
        </p:nvSpPr>
        <p:spPr>
          <a:xfrm>
            <a:off x="395288" y="980728"/>
            <a:ext cx="8362950" cy="5162550"/>
          </a:xfrm>
        </p:spPr>
        <p:txBody>
          <a:bodyPr/>
          <a:lstStyle/>
          <a:p>
            <a:pPr eaLnBrk="1" hangingPunct="1"/>
            <a:r>
              <a:rPr lang="en-US" altLang="it-IT" sz="3600" b="1" dirty="0" smtClean="0">
                <a:solidFill>
                  <a:srgbClr val="FFC000"/>
                </a:solidFill>
              </a:rPr>
              <a:t>Traumas </a:t>
            </a:r>
            <a:r>
              <a:rPr lang="en-US" altLang="it-IT" sz="3600" b="1" dirty="0">
                <a:solidFill>
                  <a:srgbClr val="FFC000"/>
                </a:solidFill>
              </a:rPr>
              <a:t>to trust</a:t>
            </a:r>
            <a:r>
              <a:rPr lang="en-US" altLang="it-IT" sz="3600" dirty="0">
                <a:solidFill>
                  <a:srgbClr val="FFFF00"/>
                </a:solidFill>
              </a:rPr>
              <a:t> are determined by:</a:t>
            </a:r>
          </a:p>
          <a:p>
            <a:pPr lvl="1" eaLnBrk="1" hangingPunct="1"/>
            <a:r>
              <a:rPr lang="en-US" altLang="it-IT" sz="2800" dirty="0">
                <a:solidFill>
                  <a:srgbClr val="FFFF00"/>
                </a:solidFill>
              </a:rPr>
              <a:t>Lies and </a:t>
            </a:r>
            <a:r>
              <a:rPr lang="en-US" altLang="it-IT" sz="2800" dirty="0" smtClean="0">
                <a:solidFill>
                  <a:srgbClr val="FFFF00"/>
                </a:solidFill>
              </a:rPr>
              <a:t>gambler’s </a:t>
            </a:r>
            <a:r>
              <a:rPr lang="en-US" altLang="it-IT" sz="2800" dirty="0">
                <a:solidFill>
                  <a:srgbClr val="FFFF00"/>
                </a:solidFill>
              </a:rPr>
              <a:t>minimizations</a:t>
            </a:r>
          </a:p>
          <a:p>
            <a:pPr lvl="1" eaLnBrk="1" hangingPunct="1"/>
            <a:r>
              <a:rPr lang="en-US" altLang="it-IT" sz="2800" dirty="0" smtClean="0">
                <a:solidFill>
                  <a:srgbClr val="FFFF00"/>
                </a:solidFill>
              </a:rPr>
              <a:t>Relapses</a:t>
            </a:r>
            <a:endParaRPr lang="en-US" altLang="it-IT" sz="2800" dirty="0">
              <a:solidFill>
                <a:srgbClr val="FFFF00"/>
              </a:solidFill>
            </a:endParaRPr>
          </a:p>
          <a:p>
            <a:pPr lvl="1" eaLnBrk="1" hangingPunct="1"/>
            <a:r>
              <a:rPr lang="en-US" altLang="it-IT" sz="2800" dirty="0">
                <a:solidFill>
                  <a:srgbClr val="FF0066"/>
                </a:solidFill>
              </a:rPr>
              <a:t>Revelations in stages of the real entity of the economic hole</a:t>
            </a:r>
          </a:p>
          <a:p>
            <a:pPr eaLnBrk="1" hangingPunct="1"/>
            <a:r>
              <a:rPr lang="en-US" altLang="it-IT" sz="3600" b="1" dirty="0">
                <a:solidFill>
                  <a:srgbClr val="FFFF00"/>
                </a:solidFill>
              </a:rPr>
              <a:t>Without trust</a:t>
            </a:r>
            <a:r>
              <a:rPr lang="en-US" altLang="it-IT" sz="3600" dirty="0">
                <a:solidFill>
                  <a:srgbClr val="FFFF00"/>
                </a:solidFill>
              </a:rPr>
              <a:t> there is </a:t>
            </a:r>
            <a:r>
              <a:rPr lang="en-US" altLang="it-IT" sz="3600" b="1" dirty="0">
                <a:solidFill>
                  <a:srgbClr val="FFFF00"/>
                </a:solidFill>
              </a:rPr>
              <a:t>instability </a:t>
            </a:r>
            <a:r>
              <a:rPr lang="en-US" altLang="it-IT" sz="3600" dirty="0">
                <a:solidFill>
                  <a:srgbClr val="FFFF00"/>
                </a:solidFill>
              </a:rPr>
              <a:t>and </a:t>
            </a:r>
            <a:r>
              <a:rPr lang="en-US" altLang="it-IT" sz="3600" b="1" dirty="0">
                <a:solidFill>
                  <a:srgbClr val="FFFF00"/>
                </a:solidFill>
              </a:rPr>
              <a:t>uncertainty </a:t>
            </a:r>
            <a:r>
              <a:rPr lang="en-US" altLang="it-IT" sz="3600" dirty="0">
                <a:solidFill>
                  <a:srgbClr val="FFFF00"/>
                </a:solidFill>
              </a:rPr>
              <a:t>for the present, for the past and for the future </a:t>
            </a:r>
            <a:endParaRPr lang="en-US" altLang="it-IT" sz="3600" dirty="0" smtClean="0">
              <a:solidFill>
                <a:srgbClr val="FFFF00"/>
              </a:solidFill>
            </a:endParaRPr>
          </a:p>
          <a:p>
            <a:pPr eaLnBrk="1" hangingPunct="1"/>
            <a:r>
              <a:rPr lang="en-US" altLang="it-IT" sz="3600" b="1" dirty="0" smtClean="0">
                <a:solidFill>
                  <a:srgbClr val="FFFF00"/>
                </a:solidFill>
              </a:rPr>
              <a:t>Uncertainty </a:t>
            </a:r>
            <a:r>
              <a:rPr lang="en-US" altLang="it-IT" sz="3600" b="1" dirty="0">
                <a:solidFill>
                  <a:srgbClr val="FFFF00"/>
                </a:solidFill>
              </a:rPr>
              <a:t>involves a condition of anxiety, fear, chronic stress</a:t>
            </a:r>
            <a:endParaRPr lang="it-IT" altLang="it-IT" sz="3600" b="1" dirty="0" smtClean="0">
              <a:solidFill>
                <a:srgbClr val="FFFF00"/>
              </a:solidFill>
            </a:endParaRPr>
          </a:p>
        </p:txBody>
      </p:sp>
      <p:sp>
        <p:nvSpPr>
          <p:cNvPr id="36868" name="Rettangolo 3"/>
          <p:cNvSpPr>
            <a:spLocks noChangeArrowheads="1"/>
          </p:cNvSpPr>
          <p:nvPr/>
        </p:nvSpPr>
        <p:spPr bwMode="auto">
          <a:xfrm>
            <a:off x="5148064" y="6403975"/>
            <a:ext cx="2658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eaLnBrk="1" fontAlgn="base" hangingPunct="1">
              <a:spcBef>
                <a:spcPct val="0"/>
              </a:spcBef>
              <a:spcAft>
                <a:spcPct val="0"/>
              </a:spcAft>
              <a:buClrTx/>
              <a:buSzTx/>
              <a:buFont typeface="Wingdings 3" pitchFamily="18" charset="2"/>
              <a:buNone/>
            </a:pPr>
            <a:r>
              <a:rPr lang="it-IT" altLang="it-IT" sz="1600" dirty="0" smtClean="0">
                <a:solidFill>
                  <a:prstClr val="white"/>
                </a:solidFill>
                <a:latin typeface="Arial" charset="0"/>
                <a:cs typeface="Arial" charset="0"/>
              </a:rPr>
              <a:t>Graziano </a:t>
            </a:r>
            <a:r>
              <a:rPr lang="it-IT" altLang="it-IT" sz="1600" dirty="0" err="1" smtClean="0">
                <a:solidFill>
                  <a:prstClr val="white"/>
                </a:solidFill>
                <a:latin typeface="Arial" charset="0"/>
                <a:cs typeface="Arial" charset="0"/>
              </a:rPr>
              <a:t>Bellio</a:t>
            </a:r>
            <a:r>
              <a:rPr lang="it-IT" altLang="it-IT" sz="1600" dirty="0" smtClean="0">
                <a:solidFill>
                  <a:prstClr val="white"/>
                </a:solidFill>
                <a:latin typeface="Arial" charset="0"/>
                <a:cs typeface="Arial" charset="0"/>
              </a:rPr>
              <a:t> </a:t>
            </a:r>
            <a:r>
              <a:rPr lang="it-IT" altLang="it-IT" sz="1600" dirty="0" err="1" smtClean="0">
                <a:solidFill>
                  <a:prstClr val="white"/>
                </a:solidFill>
                <a:latin typeface="Arial" charset="0"/>
                <a:cs typeface="Arial" charset="0"/>
              </a:rPr>
              <a:t>mod</a:t>
            </a:r>
            <a:r>
              <a:rPr lang="it-IT" altLang="it-IT" sz="1600" dirty="0" smtClean="0">
                <a:solidFill>
                  <a:prstClr val="white"/>
                </a:solidFill>
                <a:latin typeface="Arial" charset="0"/>
                <a:cs typeface="Arial" charset="0"/>
              </a:rPr>
              <a:t>., 2012</a:t>
            </a:r>
            <a:endParaRPr lang="it-IT" altLang="it-IT" sz="1800" dirty="0" smtClean="0">
              <a:solidFill>
                <a:prstClr val="white"/>
              </a:solidFill>
              <a:latin typeface="Arial" charset="0"/>
              <a:cs typeface="Arial" charset="0"/>
            </a:endParaRPr>
          </a:p>
        </p:txBody>
      </p:sp>
      <p:pic>
        <p:nvPicPr>
          <p:cNvPr id="36869" name="Picture 5" descr="D:\AND\Volantino, Carta intestata\Cartoncini e Volantino\Grafica e loghi\Loghi AND_APS 2007\AND logo APS-1 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263" y="5949950"/>
            <a:ext cx="9477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88640"/>
            <a:ext cx="8435280" cy="1143000"/>
          </a:xfrm>
        </p:spPr>
        <p:txBody>
          <a:bodyPr>
            <a:normAutofit fontScale="90000"/>
          </a:bodyPr>
          <a:lstStyle/>
          <a:p>
            <a:r>
              <a:rPr lang="en-US" dirty="0"/>
              <a:t>Families and </a:t>
            </a:r>
            <a:r>
              <a:rPr lang="en-US" dirty="0" smtClean="0"/>
              <a:t/>
            </a:r>
            <a:br>
              <a:rPr lang="en-US" dirty="0" smtClean="0"/>
            </a:br>
            <a:r>
              <a:rPr lang="en-US" dirty="0"/>
              <a:t>“t” </a:t>
            </a:r>
            <a:r>
              <a:rPr lang="en-US" dirty="0" smtClean="0"/>
              <a:t>type post-traumatic </a:t>
            </a:r>
            <a:r>
              <a:rPr lang="en-US" dirty="0"/>
              <a:t>stress </a:t>
            </a:r>
            <a:r>
              <a:rPr lang="en-US" dirty="0" smtClean="0"/>
              <a:t>disorders</a:t>
            </a:r>
            <a:endParaRPr lang="it-IT" dirty="0"/>
          </a:p>
        </p:txBody>
      </p:sp>
      <p:sp>
        <p:nvSpPr>
          <p:cNvPr id="3" name="Segnaposto contenuto 2"/>
          <p:cNvSpPr>
            <a:spLocks noGrp="1"/>
          </p:cNvSpPr>
          <p:nvPr>
            <p:ph idx="1"/>
          </p:nvPr>
        </p:nvSpPr>
        <p:spPr/>
        <p:txBody>
          <a:bodyPr>
            <a:normAutofit fontScale="92500" lnSpcReduction="10000"/>
          </a:bodyPr>
          <a:lstStyle/>
          <a:p>
            <a:r>
              <a:rPr lang="en-US" b="1" dirty="0" smtClean="0"/>
              <a:t>“t” traumas</a:t>
            </a:r>
            <a:r>
              <a:rPr lang="en-US" dirty="0" smtClean="0"/>
              <a:t>* are </a:t>
            </a:r>
            <a:r>
              <a:rPr lang="en-US" b="1" dirty="0" smtClean="0"/>
              <a:t>very </a:t>
            </a:r>
            <a:r>
              <a:rPr lang="en-US" b="1" dirty="0"/>
              <a:t>common experiences in the </a:t>
            </a:r>
            <a:r>
              <a:rPr lang="en-US" b="1" dirty="0" smtClean="0"/>
              <a:t>every day life </a:t>
            </a:r>
            <a:r>
              <a:rPr lang="en-US" dirty="0"/>
              <a:t>of </a:t>
            </a:r>
            <a:r>
              <a:rPr lang="en-US" dirty="0" smtClean="0"/>
              <a:t>gamblers’ family members</a:t>
            </a:r>
          </a:p>
          <a:p>
            <a:r>
              <a:rPr lang="en-US" dirty="0" smtClean="0"/>
              <a:t>They </a:t>
            </a:r>
            <a:r>
              <a:rPr lang="en-US" b="1" dirty="0"/>
              <a:t>greatly affect </a:t>
            </a:r>
            <a:r>
              <a:rPr lang="en-US" dirty="0" smtClean="0"/>
              <a:t>their </a:t>
            </a:r>
            <a:r>
              <a:rPr lang="en-US" dirty="0"/>
              <a:t>sense of personal value, security, self-esteem and sense of effectiveness</a:t>
            </a:r>
            <a:r>
              <a:rPr lang="en-US" dirty="0" smtClean="0"/>
              <a:t>.</a:t>
            </a:r>
          </a:p>
          <a:p>
            <a:r>
              <a:rPr lang="en-US" b="1" dirty="0"/>
              <a:t>W</a:t>
            </a:r>
            <a:r>
              <a:rPr lang="en-US" b="1" dirty="0" smtClean="0"/>
              <a:t>hen </a:t>
            </a:r>
            <a:r>
              <a:rPr lang="en-US" b="1" dirty="0"/>
              <a:t>we meet the </a:t>
            </a:r>
            <a:r>
              <a:rPr lang="en-US" b="1" dirty="0" smtClean="0"/>
              <a:t>family, exposure </a:t>
            </a:r>
            <a:r>
              <a:rPr lang="en-US" b="1" dirty="0"/>
              <a:t>to trauma </a:t>
            </a:r>
            <a:r>
              <a:rPr lang="en-US" b="1" dirty="0" smtClean="0"/>
              <a:t>is </a:t>
            </a:r>
            <a:r>
              <a:rPr lang="en-US" b="1" dirty="0"/>
              <a:t>still ongoing</a:t>
            </a:r>
            <a:endParaRPr lang="en-US" b="1" dirty="0" smtClean="0"/>
          </a:p>
          <a:p>
            <a:pPr marL="0" indent="0">
              <a:buNone/>
            </a:pPr>
            <a:r>
              <a:rPr lang="it-IT" sz="2200" i="1" dirty="0" smtClean="0"/>
              <a:t>* </a:t>
            </a:r>
            <a:r>
              <a:rPr lang="en-US" sz="2200" i="1" dirty="0" smtClean="0"/>
              <a:t>repeated </a:t>
            </a:r>
            <a:r>
              <a:rPr lang="en-US" sz="2200" i="1" dirty="0"/>
              <a:t>experiences of neglect in caring and / or having been exposed to excessive and constant </a:t>
            </a:r>
            <a:r>
              <a:rPr lang="en-US" sz="2200" i="1" dirty="0" smtClean="0"/>
              <a:t>reprimands, </a:t>
            </a:r>
            <a:r>
              <a:rPr lang="en-US" sz="2200" i="1" dirty="0"/>
              <a:t>or having suffered verbal or physical violence, being bullied, or having been burned by the breakup of an important relationship, having been abandoned, </a:t>
            </a:r>
            <a:r>
              <a:rPr lang="it-IT" sz="2200" i="1" dirty="0" err="1" smtClean="0"/>
              <a:t>having</a:t>
            </a:r>
            <a:r>
              <a:rPr lang="it-IT" sz="2200" i="1" dirty="0" smtClean="0"/>
              <a:t> </a:t>
            </a:r>
            <a:r>
              <a:rPr lang="it-IT" sz="2200" i="1" dirty="0" err="1"/>
              <a:t>suffered</a:t>
            </a:r>
            <a:r>
              <a:rPr lang="it-IT" sz="2200" i="1" dirty="0"/>
              <a:t> </a:t>
            </a:r>
            <a:r>
              <a:rPr lang="en-US" sz="2200" i="1" dirty="0" smtClean="0"/>
              <a:t>the </a:t>
            </a:r>
            <a:r>
              <a:rPr lang="en-US" sz="2200" i="1" dirty="0"/>
              <a:t>sudden loss of economic security, etc</a:t>
            </a:r>
            <a:r>
              <a:rPr lang="en-US" sz="2200" i="1" dirty="0" smtClean="0"/>
              <a:t>.)</a:t>
            </a:r>
            <a:endParaRPr lang="it-IT" i="1" dirty="0"/>
          </a:p>
        </p:txBody>
      </p:sp>
      <p:sp>
        <p:nvSpPr>
          <p:cNvPr id="4" name="Segnaposto piè di pagina 3"/>
          <p:cNvSpPr>
            <a:spLocks noGrp="1"/>
          </p:cNvSpPr>
          <p:nvPr>
            <p:ph type="ftr" sz="quarter" idx="11"/>
          </p:nvPr>
        </p:nvSpPr>
        <p:spPr/>
        <p:txBody>
          <a:bodyPr/>
          <a:lstStyle/>
          <a:p>
            <a:r>
              <a:rPr lang="it-IT" smtClean="0"/>
              <a:t>Daniela Capitanucci - AND-Azzardo e Nuove Dipendenze - 2017</a:t>
            </a:r>
            <a:endParaRPr lang="it-IT"/>
          </a:p>
        </p:txBody>
      </p:sp>
      <p:sp>
        <p:nvSpPr>
          <p:cNvPr id="5" name="Segnaposto numero diapositiva 4"/>
          <p:cNvSpPr>
            <a:spLocks noGrp="1"/>
          </p:cNvSpPr>
          <p:nvPr>
            <p:ph type="sldNum" sz="quarter" idx="12"/>
          </p:nvPr>
        </p:nvSpPr>
        <p:spPr/>
        <p:txBody>
          <a:bodyPr/>
          <a:lstStyle/>
          <a:p>
            <a:fld id="{637F9413-F80D-4859-B33F-EF6C4E251DEA}" type="slidenum">
              <a:rPr lang="it-IT" smtClean="0"/>
              <a:pPr/>
              <a:t>14</a:t>
            </a:fld>
            <a:endParaRPr lang="it-IT"/>
          </a:p>
        </p:txBody>
      </p:sp>
      <p:pic>
        <p:nvPicPr>
          <p:cNvPr id="6" name="Picture 5" descr="D:\AND\Volantino, Carta intestata\Cartoncini e Volantino\Grafica e loghi\Loghi AND_APS 2007\AND logo APS-1 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263" y="5949950"/>
            <a:ext cx="9477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091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smtClean="0"/>
              <a:t>Specific </a:t>
            </a:r>
            <a:r>
              <a:rPr lang="en-US" dirty="0"/>
              <a:t>treatment of </a:t>
            </a:r>
            <a:r>
              <a:rPr lang="en-US" dirty="0" smtClean="0"/>
              <a:t>traumatic conditions </a:t>
            </a:r>
            <a:r>
              <a:rPr lang="en-US" dirty="0"/>
              <a:t>is necessary</a:t>
            </a:r>
            <a:endParaRPr lang="it-IT" dirty="0"/>
          </a:p>
        </p:txBody>
      </p:sp>
      <p:sp>
        <p:nvSpPr>
          <p:cNvPr id="3" name="Segnaposto contenuto 2"/>
          <p:cNvSpPr>
            <a:spLocks noGrp="1"/>
          </p:cNvSpPr>
          <p:nvPr>
            <p:ph idx="1"/>
          </p:nvPr>
        </p:nvSpPr>
        <p:spPr/>
        <p:txBody>
          <a:bodyPr>
            <a:normAutofit fontScale="85000" lnSpcReduction="20000"/>
          </a:bodyPr>
          <a:lstStyle/>
          <a:p>
            <a:r>
              <a:rPr lang="en-US" dirty="0"/>
              <a:t>Usually, for traumas with a lowercase </a:t>
            </a:r>
            <a:r>
              <a:rPr lang="en-US" dirty="0" smtClean="0"/>
              <a:t>“t”, </a:t>
            </a:r>
            <a:r>
              <a:rPr lang="en-US" b="1" dirty="0"/>
              <a:t>there are no clear memories of specific episodes but only very vague feelings or memories</a:t>
            </a:r>
            <a:r>
              <a:rPr lang="en-US" dirty="0"/>
              <a:t> that in the present life can manifest themselves through various general ills such as panic attacks, obsessions, phobias, chronic pains, anxiety, depression, somatization, sense of dissatisfaction, nervousness, internal agitation, easy quarrelsome, constant feeling of never feeling understood, or chronic sensation of loneliness and abandonment, etc. </a:t>
            </a:r>
            <a:endParaRPr lang="en-US" dirty="0" smtClean="0"/>
          </a:p>
          <a:p>
            <a:r>
              <a:rPr lang="en-US" dirty="0" smtClean="0"/>
              <a:t>These </a:t>
            </a:r>
            <a:r>
              <a:rPr lang="en-US" dirty="0"/>
              <a:t>are often signs of failure to process disturbing episodes that continue to take place in the present by creating a general </a:t>
            </a:r>
            <a:r>
              <a:rPr lang="en-US" dirty="0" smtClean="0"/>
              <a:t>uneasiness and/or illness.</a:t>
            </a:r>
            <a:endParaRPr lang="it-IT" dirty="0"/>
          </a:p>
        </p:txBody>
      </p:sp>
      <p:sp>
        <p:nvSpPr>
          <p:cNvPr id="4" name="Segnaposto piè di pagina 3"/>
          <p:cNvSpPr>
            <a:spLocks noGrp="1"/>
          </p:cNvSpPr>
          <p:nvPr>
            <p:ph type="ftr" sz="quarter" idx="11"/>
          </p:nvPr>
        </p:nvSpPr>
        <p:spPr/>
        <p:txBody>
          <a:bodyPr/>
          <a:lstStyle/>
          <a:p>
            <a:r>
              <a:rPr lang="it-IT" smtClean="0"/>
              <a:t>Daniela Capitanucci - AND-Azzardo e Nuove Dipendenze - 2017</a:t>
            </a:r>
            <a:endParaRPr lang="it-IT"/>
          </a:p>
        </p:txBody>
      </p:sp>
      <p:sp>
        <p:nvSpPr>
          <p:cNvPr id="5" name="Segnaposto numero diapositiva 4"/>
          <p:cNvSpPr>
            <a:spLocks noGrp="1"/>
          </p:cNvSpPr>
          <p:nvPr>
            <p:ph type="sldNum" sz="quarter" idx="12"/>
          </p:nvPr>
        </p:nvSpPr>
        <p:spPr/>
        <p:txBody>
          <a:bodyPr/>
          <a:lstStyle/>
          <a:p>
            <a:fld id="{637F9413-F80D-4859-B33F-EF6C4E251DEA}" type="slidenum">
              <a:rPr lang="it-IT" smtClean="0"/>
              <a:pPr/>
              <a:t>15</a:t>
            </a:fld>
            <a:endParaRPr lang="it-IT"/>
          </a:p>
        </p:txBody>
      </p:sp>
      <p:pic>
        <p:nvPicPr>
          <p:cNvPr id="6" name="Picture 5" descr="D:\AND\Volantino, Carta intestata\Cartoncini e Volantino\Grafica e loghi\Loghi AND_APS 2007\AND logo APS-1 0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263" y="5949950"/>
            <a:ext cx="9477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393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err="1"/>
              <a:t>Temporal</a:t>
            </a:r>
            <a:r>
              <a:rPr lang="it-IT" b="1" dirty="0"/>
              <a:t> </a:t>
            </a:r>
            <a:r>
              <a:rPr lang="it-IT" b="1" dirty="0" err="1"/>
              <a:t>declination</a:t>
            </a:r>
            <a:r>
              <a:rPr lang="it-IT" b="1" dirty="0"/>
              <a:t> of </a:t>
            </a:r>
            <a:r>
              <a:rPr lang="it-IT" b="1" dirty="0" err="1" smtClean="0"/>
              <a:t>harms</a:t>
            </a:r>
            <a:endParaRPr lang="it-IT" b="1" dirty="0"/>
          </a:p>
        </p:txBody>
      </p:sp>
      <p:sp>
        <p:nvSpPr>
          <p:cNvPr id="3" name="Segnaposto contenuto 2"/>
          <p:cNvSpPr>
            <a:spLocks noGrp="1"/>
          </p:cNvSpPr>
          <p:nvPr>
            <p:ph idx="1"/>
          </p:nvPr>
        </p:nvSpPr>
        <p:spPr/>
        <p:txBody>
          <a:bodyPr>
            <a:normAutofit lnSpcReduction="10000"/>
          </a:bodyPr>
          <a:lstStyle/>
          <a:p>
            <a:r>
              <a:rPr lang="it-IT" b="1" dirty="0" smtClean="0"/>
              <a:t>General </a:t>
            </a:r>
            <a:r>
              <a:rPr lang="it-IT" b="1" dirty="0" err="1" smtClean="0"/>
              <a:t>harms</a:t>
            </a:r>
            <a:endParaRPr lang="it-IT" b="1" dirty="0" smtClean="0"/>
          </a:p>
          <a:p>
            <a:pPr lvl="1"/>
            <a:r>
              <a:rPr lang="en-US" b="1" dirty="0"/>
              <a:t>Experienced </a:t>
            </a:r>
            <a:r>
              <a:rPr lang="en-US" b="1" dirty="0" smtClean="0"/>
              <a:t>harms </a:t>
            </a:r>
            <a:r>
              <a:rPr lang="en-US" b="1" dirty="0"/>
              <a:t>at any level of constant and non-occasional gambling</a:t>
            </a:r>
            <a:endParaRPr lang="it-IT" b="1" dirty="0" smtClean="0"/>
          </a:p>
          <a:p>
            <a:r>
              <a:rPr lang="it-IT" b="1" dirty="0" err="1" smtClean="0"/>
              <a:t>Crisis</a:t>
            </a:r>
            <a:r>
              <a:rPr lang="it-IT" b="1" dirty="0" smtClean="0"/>
              <a:t> </a:t>
            </a:r>
            <a:r>
              <a:rPr lang="it-IT" b="1" dirty="0" err="1" smtClean="0"/>
              <a:t>harms</a:t>
            </a:r>
            <a:endParaRPr lang="it-IT" b="1" dirty="0" smtClean="0"/>
          </a:p>
          <a:p>
            <a:pPr lvl="1"/>
            <a:r>
              <a:rPr lang="en-US" b="1" dirty="0" smtClean="0"/>
              <a:t>Harms related </a:t>
            </a:r>
            <a:r>
              <a:rPr lang="en-US" b="1" dirty="0"/>
              <a:t>to the period in which help was requested</a:t>
            </a:r>
            <a:endParaRPr lang="it-IT" b="1" dirty="0" smtClean="0"/>
          </a:p>
          <a:p>
            <a:r>
              <a:rPr lang="it-IT" b="1" dirty="0" err="1" smtClean="0">
                <a:solidFill>
                  <a:srgbClr val="FF0066"/>
                </a:solidFill>
              </a:rPr>
              <a:t>Legacy</a:t>
            </a:r>
            <a:r>
              <a:rPr lang="it-IT" b="1" dirty="0" smtClean="0">
                <a:solidFill>
                  <a:srgbClr val="FF0066"/>
                </a:solidFill>
              </a:rPr>
              <a:t> </a:t>
            </a:r>
            <a:r>
              <a:rPr lang="it-IT" b="1" dirty="0" err="1" smtClean="0">
                <a:solidFill>
                  <a:srgbClr val="FF0066"/>
                </a:solidFill>
              </a:rPr>
              <a:t>harms</a:t>
            </a:r>
            <a:endParaRPr lang="it-IT" b="1" dirty="0" smtClean="0">
              <a:solidFill>
                <a:srgbClr val="FF0066"/>
              </a:solidFill>
            </a:endParaRPr>
          </a:p>
          <a:p>
            <a:pPr lvl="1"/>
            <a:r>
              <a:rPr lang="en-US" b="1" dirty="0" smtClean="0">
                <a:solidFill>
                  <a:srgbClr val="FF0066"/>
                </a:solidFill>
              </a:rPr>
              <a:t>Harms experienced </a:t>
            </a:r>
            <a:r>
              <a:rPr lang="en-US" b="1" dirty="0">
                <a:solidFill>
                  <a:srgbClr val="FF0066"/>
                </a:solidFill>
              </a:rPr>
              <a:t>even after cessation of gambling behavior</a:t>
            </a:r>
            <a:endParaRPr lang="it-IT" b="1" dirty="0">
              <a:solidFill>
                <a:srgbClr val="FF0066"/>
              </a:solidFill>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8499" y="5636015"/>
            <a:ext cx="1151409" cy="1105353"/>
          </a:xfrm>
          <a:prstGeom prst="rect">
            <a:avLst/>
          </a:prstGeom>
        </p:spPr>
      </p:pic>
      <p:sp>
        <p:nvSpPr>
          <p:cNvPr id="5" name="Segnaposto piè di pagina 4"/>
          <p:cNvSpPr>
            <a:spLocks noGrp="1"/>
          </p:cNvSpPr>
          <p:nvPr>
            <p:ph type="ftr" sz="quarter" idx="11"/>
          </p:nvPr>
        </p:nvSpPr>
        <p:spPr>
          <a:xfrm>
            <a:off x="2123728" y="6356350"/>
            <a:ext cx="3896072" cy="365125"/>
          </a:xfrm>
        </p:spPr>
        <p:txBody>
          <a:bodyPr/>
          <a:lstStyle/>
          <a:p>
            <a:r>
              <a:rPr lang="it-IT" dirty="0" smtClean="0">
                <a:solidFill>
                  <a:prstClr val="black">
                    <a:tint val="75000"/>
                  </a:prstClr>
                </a:solidFill>
              </a:rPr>
              <a:t>Daniela </a:t>
            </a:r>
            <a:r>
              <a:rPr lang="it-IT" dirty="0" err="1" smtClean="0">
                <a:solidFill>
                  <a:prstClr val="black">
                    <a:tint val="75000"/>
                  </a:prstClr>
                </a:solidFill>
              </a:rPr>
              <a:t>Capitanucci</a:t>
            </a:r>
            <a:r>
              <a:rPr lang="it-IT" dirty="0" smtClean="0">
                <a:solidFill>
                  <a:prstClr val="black">
                    <a:tint val="75000"/>
                  </a:prstClr>
                </a:solidFill>
              </a:rPr>
              <a:t>-AND-Azzardo e Nuove Dipendenze</a:t>
            </a:r>
            <a:endParaRPr lang="it-IT" dirty="0">
              <a:solidFill>
                <a:prstClr val="black">
                  <a:tint val="75000"/>
                </a:prstClr>
              </a:solidFill>
            </a:endParaRPr>
          </a:p>
        </p:txBody>
      </p:sp>
    </p:spTree>
    <p:extLst>
      <p:ext uri="{BB962C8B-B14F-4D97-AF65-F5344CB8AC3E}">
        <p14:creationId xmlns:p14="http://schemas.microsoft.com/office/powerpoint/2010/main" val="39732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35" t="32276" r="28857" b="16154"/>
          <a:stretch/>
        </p:blipFill>
        <p:spPr bwMode="auto">
          <a:xfrm>
            <a:off x="-36512" y="44624"/>
            <a:ext cx="923601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256" y="4591662"/>
            <a:ext cx="863377" cy="828842"/>
          </a:xfrm>
          <a:prstGeom prst="rect">
            <a:avLst/>
          </a:prstGeom>
        </p:spPr>
      </p:pic>
      <p:sp>
        <p:nvSpPr>
          <p:cNvPr id="5" name="Segnaposto piè di pagina 4"/>
          <p:cNvSpPr>
            <a:spLocks noGrp="1"/>
          </p:cNvSpPr>
          <p:nvPr>
            <p:ph type="ftr" sz="quarter" idx="11"/>
          </p:nvPr>
        </p:nvSpPr>
        <p:spPr>
          <a:xfrm>
            <a:off x="0" y="6202763"/>
            <a:ext cx="4040088" cy="365125"/>
          </a:xfrm>
        </p:spPr>
        <p:txBody>
          <a:bodyPr/>
          <a:lstStyle/>
          <a:p>
            <a:r>
              <a:rPr lang="it-IT" dirty="0" smtClean="0">
                <a:solidFill>
                  <a:prstClr val="black">
                    <a:tint val="75000"/>
                  </a:prstClr>
                </a:solidFill>
              </a:rPr>
              <a:t>Daniela </a:t>
            </a:r>
            <a:r>
              <a:rPr lang="it-IT" dirty="0" err="1" smtClean="0">
                <a:solidFill>
                  <a:prstClr val="black">
                    <a:tint val="75000"/>
                  </a:prstClr>
                </a:solidFill>
              </a:rPr>
              <a:t>Capitanucci</a:t>
            </a:r>
            <a:r>
              <a:rPr lang="it-IT" dirty="0" smtClean="0">
                <a:solidFill>
                  <a:prstClr val="black">
                    <a:tint val="75000"/>
                  </a:prstClr>
                </a:solidFill>
              </a:rPr>
              <a:t>-AND-Azzardo e Nuove Dipendenze</a:t>
            </a:r>
            <a:endParaRPr lang="it-IT" dirty="0">
              <a:solidFill>
                <a:prstClr val="black">
                  <a:tint val="75000"/>
                </a:prstClr>
              </a:solidFill>
            </a:endParaRPr>
          </a:p>
        </p:txBody>
      </p:sp>
      <p:sp>
        <p:nvSpPr>
          <p:cNvPr id="8" name="Rettangolo 7"/>
          <p:cNvSpPr/>
          <p:nvPr/>
        </p:nvSpPr>
        <p:spPr>
          <a:xfrm>
            <a:off x="4860033" y="6215998"/>
            <a:ext cx="3816423" cy="369332"/>
          </a:xfrm>
          <a:prstGeom prst="rect">
            <a:avLst/>
          </a:prstGeom>
        </p:spPr>
        <p:txBody>
          <a:bodyPr wrap="square">
            <a:spAutoFit/>
          </a:bodyPr>
          <a:lstStyle/>
          <a:p>
            <a:pPr algn="just"/>
            <a:r>
              <a:rPr lang="en-US" sz="1400" dirty="0" smtClean="0">
                <a:solidFill>
                  <a:prstClr val="black"/>
                </a:solidFill>
              </a:rPr>
              <a:t>(Langham </a:t>
            </a:r>
            <a:r>
              <a:rPr lang="en-US" sz="1400" dirty="0">
                <a:solidFill>
                  <a:prstClr val="black"/>
                </a:solidFill>
              </a:rPr>
              <a:t>et al</a:t>
            </a:r>
            <a:r>
              <a:rPr lang="en-US" sz="1400" dirty="0" smtClean="0">
                <a:solidFill>
                  <a:prstClr val="black"/>
                </a:solidFill>
              </a:rPr>
              <a:t>., 2016, in Browne et al. 2017-p.58</a:t>
            </a:r>
            <a:r>
              <a:rPr lang="en-US" dirty="0" smtClean="0">
                <a:solidFill>
                  <a:prstClr val="black"/>
                </a:solidFill>
              </a:rPr>
              <a:t>)</a:t>
            </a:r>
            <a:endParaRPr lang="it-IT" dirty="0">
              <a:solidFill>
                <a:prstClr val="black"/>
              </a:solidFill>
            </a:endParaRPr>
          </a:p>
        </p:txBody>
      </p:sp>
    </p:spTree>
    <p:extLst>
      <p:ext uri="{BB962C8B-B14F-4D97-AF65-F5344CB8AC3E}">
        <p14:creationId xmlns:p14="http://schemas.microsoft.com/office/powerpoint/2010/main" val="1389880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1691680" y="6448251"/>
            <a:ext cx="4328120" cy="365125"/>
          </a:xfrm>
        </p:spPr>
        <p:txBody>
          <a:bodyPr/>
          <a:lstStyle/>
          <a:p>
            <a:r>
              <a:rPr lang="it-IT" dirty="0" smtClean="0">
                <a:solidFill>
                  <a:prstClr val="black">
                    <a:tint val="75000"/>
                  </a:prstClr>
                </a:solidFill>
              </a:rPr>
              <a:t>Daniela </a:t>
            </a:r>
            <a:r>
              <a:rPr lang="it-IT" dirty="0" err="1" smtClean="0">
                <a:solidFill>
                  <a:prstClr val="black">
                    <a:tint val="75000"/>
                  </a:prstClr>
                </a:solidFill>
              </a:rPr>
              <a:t>Capitanucci</a:t>
            </a:r>
            <a:r>
              <a:rPr lang="it-IT" dirty="0" smtClean="0">
                <a:solidFill>
                  <a:prstClr val="black">
                    <a:tint val="75000"/>
                  </a:prstClr>
                </a:solidFill>
              </a:rPr>
              <a:t>-AND-Azzardo e Nuove Dipendenze</a:t>
            </a:r>
            <a:endParaRPr lang="it-IT" dirty="0">
              <a:solidFill>
                <a:prstClr val="black">
                  <a:tint val="75000"/>
                </a:prstClr>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60" t="16978" r="27740" b="3846"/>
          <a:stretch/>
        </p:blipFill>
        <p:spPr bwMode="auto">
          <a:xfrm>
            <a:off x="375648" y="116632"/>
            <a:ext cx="8516831" cy="607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10"/>
          <p:cNvSpPr/>
          <p:nvPr/>
        </p:nvSpPr>
        <p:spPr>
          <a:xfrm>
            <a:off x="343824" y="6165304"/>
            <a:ext cx="5184576" cy="369332"/>
          </a:xfrm>
          <a:prstGeom prst="rect">
            <a:avLst/>
          </a:prstGeom>
        </p:spPr>
        <p:txBody>
          <a:bodyPr wrap="square">
            <a:spAutoFit/>
          </a:bodyPr>
          <a:lstStyle/>
          <a:p>
            <a:r>
              <a:rPr lang="en-US" b="1" dirty="0" smtClean="0">
                <a:solidFill>
                  <a:prstClr val="black"/>
                </a:solidFill>
              </a:rPr>
              <a:t>Detailed harm taxonomy</a:t>
            </a:r>
            <a:r>
              <a:rPr lang="en-US" dirty="0">
                <a:solidFill>
                  <a:prstClr val="black"/>
                </a:solidFill>
              </a:rPr>
              <a:t>, </a:t>
            </a:r>
            <a:r>
              <a:rPr lang="en-US" dirty="0" smtClean="0">
                <a:solidFill>
                  <a:prstClr val="black"/>
                </a:solidFill>
              </a:rPr>
              <a:t>in Browne et al. 2016-p.76 </a:t>
            </a:r>
            <a:endParaRPr lang="it-IT" dirty="0">
              <a:solidFill>
                <a:prstClr val="black"/>
              </a:solidFill>
            </a:endParaRPr>
          </a:p>
        </p:txBody>
      </p:sp>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968088"/>
            <a:ext cx="805500" cy="773280"/>
          </a:xfrm>
          <a:prstGeom prst="rect">
            <a:avLst/>
          </a:prstGeom>
        </p:spPr>
      </p:pic>
    </p:spTree>
    <p:extLst>
      <p:ext uri="{BB962C8B-B14F-4D97-AF65-F5344CB8AC3E}">
        <p14:creationId xmlns:p14="http://schemas.microsoft.com/office/powerpoint/2010/main" val="3002659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43000"/>
          </a:xfrm>
        </p:spPr>
        <p:txBody>
          <a:bodyPr>
            <a:normAutofit fontScale="90000"/>
          </a:bodyPr>
          <a:lstStyle/>
          <a:p>
            <a:r>
              <a:rPr lang="it-IT" dirty="0" err="1" smtClean="0"/>
              <a:t>Which</a:t>
            </a:r>
            <a:r>
              <a:rPr lang="it-IT" dirty="0" smtClean="0"/>
              <a:t> model </a:t>
            </a:r>
            <a:r>
              <a:rPr lang="it-IT" dirty="0" err="1" smtClean="0"/>
              <a:t>will</a:t>
            </a:r>
            <a:r>
              <a:rPr lang="it-IT" dirty="0" smtClean="0"/>
              <a:t> help </a:t>
            </a:r>
            <a:br>
              <a:rPr lang="it-IT" dirty="0" smtClean="0"/>
            </a:br>
            <a:r>
              <a:rPr lang="it-IT" dirty="0" smtClean="0"/>
              <a:t>«</a:t>
            </a:r>
            <a:r>
              <a:rPr lang="it-IT" dirty="0" err="1" smtClean="0"/>
              <a:t>Gambled</a:t>
            </a:r>
            <a:r>
              <a:rPr lang="it-IT" dirty="0" smtClean="0"/>
              <a:t> Families»?</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63948"/>
            <a:ext cx="4176464" cy="2677220"/>
          </a:xfrm>
          <a:prstGeom prst="rect">
            <a:avLst/>
          </a:prstGeom>
        </p:spPr>
      </p:pic>
      <p:pic>
        <p:nvPicPr>
          <p:cNvPr id="7" name="Immagine 6"/>
          <p:cNvPicPr>
            <a:picLocks noChangeAspect="1"/>
          </p:cNvPicPr>
          <p:nvPr/>
        </p:nvPicPr>
        <p:blipFill rotWithShape="1">
          <a:blip r:embed="rId3" cstate="print">
            <a:extLst>
              <a:ext uri="{28A0092B-C50C-407E-A947-70E740481C1C}">
                <a14:useLocalDpi xmlns:a14="http://schemas.microsoft.com/office/drawing/2010/main" val="0"/>
              </a:ext>
            </a:extLst>
          </a:blip>
          <a:srcRect l="14457" t="35132" r="16432" b="9050"/>
          <a:stretch/>
        </p:blipFill>
        <p:spPr>
          <a:xfrm>
            <a:off x="4644008" y="4077072"/>
            <a:ext cx="4211960" cy="2644871"/>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68760"/>
            <a:ext cx="4341111" cy="2707768"/>
          </a:xfrm>
          <a:prstGeom prst="rect">
            <a:avLst/>
          </a:prstGeom>
        </p:spPr>
      </p:pic>
      <p:pic>
        <p:nvPicPr>
          <p:cNvPr id="9" name="Picture 5" descr="D:\AND\Volantino, Carta intestata\Cartoncini e Volantino\Grafica e loghi\Loghi AND_APS 2007\AND logo APS-1 07.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465145"/>
            <a:ext cx="9477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635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1438"/>
            <a:ext cx="5500687"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p:cNvSpPr/>
          <p:nvPr/>
        </p:nvSpPr>
        <p:spPr>
          <a:xfrm>
            <a:off x="1428750" y="928688"/>
            <a:ext cx="71438" cy="571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cxnSp>
        <p:nvCxnSpPr>
          <p:cNvPr id="6" name="Connettore 2 5"/>
          <p:cNvCxnSpPr/>
          <p:nvPr/>
        </p:nvCxnSpPr>
        <p:spPr>
          <a:xfrm flipV="1">
            <a:off x="1403648" y="474961"/>
            <a:ext cx="4690451" cy="4537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Segnaposto testo 5"/>
          <p:cNvSpPr txBox="1">
            <a:spLocks/>
          </p:cNvSpPr>
          <p:nvPr/>
        </p:nvSpPr>
        <p:spPr>
          <a:xfrm>
            <a:off x="6190639" y="260648"/>
            <a:ext cx="2736304" cy="428625"/>
          </a:xfrm>
          <a:prstGeom prst="rect">
            <a:avLst/>
          </a:prstGeom>
        </p:spPr>
        <p:txBody>
          <a:bodyPr/>
          <a:lstStyle/>
          <a:p>
            <a:pPr marL="342900" indent="-342900">
              <a:spcBef>
                <a:spcPct val="20000"/>
              </a:spcBef>
              <a:defRPr/>
            </a:pPr>
            <a:r>
              <a:rPr lang="it-IT" sz="3200" b="1" kern="0" dirty="0" smtClean="0">
                <a:solidFill>
                  <a:srgbClr val="FF0000"/>
                </a:solidFill>
              </a:rPr>
              <a:t>Varese,</a:t>
            </a:r>
          </a:p>
          <a:p>
            <a:pPr marL="342900" indent="-342900">
              <a:spcBef>
                <a:spcPct val="20000"/>
              </a:spcBef>
              <a:defRPr/>
            </a:pPr>
            <a:r>
              <a:rPr lang="it-IT" sz="3200" b="1" kern="0" dirty="0" err="1" smtClean="0">
                <a:solidFill>
                  <a:srgbClr val="FF0000"/>
                </a:solidFill>
              </a:rPr>
              <a:t>Lombardy</a:t>
            </a:r>
            <a:r>
              <a:rPr lang="it-IT" sz="3200" b="1" kern="0" dirty="0" smtClean="0">
                <a:solidFill>
                  <a:srgbClr val="FF0000"/>
                </a:solidFill>
              </a:rPr>
              <a:t>,</a:t>
            </a:r>
          </a:p>
          <a:p>
            <a:pPr marL="342900" indent="-342900">
              <a:spcBef>
                <a:spcPct val="20000"/>
              </a:spcBef>
              <a:defRPr/>
            </a:pPr>
            <a:r>
              <a:rPr lang="it-IT" sz="3200" b="1" kern="0" dirty="0" err="1" smtClean="0">
                <a:solidFill>
                  <a:srgbClr val="FF0000"/>
                </a:solidFill>
              </a:rPr>
              <a:t>Italy</a:t>
            </a:r>
            <a:endParaRPr lang="it-IT" sz="3200" b="1" kern="0" dirty="0">
              <a:solidFill>
                <a:srgbClr val="FF0000"/>
              </a:solidFill>
            </a:endParaRPr>
          </a:p>
        </p:txBody>
      </p:sp>
      <p:pic>
        <p:nvPicPr>
          <p:cNvPr id="8199" name="Picture 10" descr="D:\AND\Volantino, Carta intestata\Cartoncini e Volantino\Grafica e loghi\Loghi AND_APS 2007\AND logo APS-1 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5644406"/>
            <a:ext cx="1143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Mappa di: Europa"/>
          <p:cNvPicPr>
            <a:picLocks noChangeAspect="1" noChangeArrowheads="1"/>
          </p:cNvPicPr>
          <p:nvPr/>
        </p:nvPicPr>
        <p:blipFill rotWithShape="1">
          <a:blip r:embed="rId4">
            <a:extLst>
              <a:ext uri="{28A0092B-C50C-407E-A947-70E740481C1C}">
                <a14:useLocalDpi xmlns:a14="http://schemas.microsoft.com/office/drawing/2010/main" val="0"/>
              </a:ext>
            </a:extLst>
          </a:blip>
          <a:srcRect l="9111"/>
          <a:stretch/>
        </p:blipFill>
        <p:spPr bwMode="auto">
          <a:xfrm>
            <a:off x="5508104" y="2654299"/>
            <a:ext cx="3500505" cy="199883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2 11"/>
          <p:cNvCxnSpPr/>
          <p:nvPr/>
        </p:nvCxnSpPr>
        <p:spPr>
          <a:xfrm flipV="1">
            <a:off x="6660232" y="1340768"/>
            <a:ext cx="792088" cy="26642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9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ATI\AND\Progetti\2017\CCOGA 2017\Linea 1\SottoAzioni\Murales\Fagnano Olona\Foto Murales Fagnano\IMG_977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45" r="28056" b="50000"/>
          <a:stretch/>
        </p:blipFill>
        <p:spPr bwMode="auto">
          <a:xfrm rot="5400000">
            <a:off x="3934648" y="1476720"/>
            <a:ext cx="6173904" cy="37417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ma 2"/>
          <p:cNvGraphicFramePr/>
          <p:nvPr>
            <p:extLst>
              <p:ext uri="{D42A27DB-BD31-4B8C-83A1-F6EECF244321}">
                <p14:modId xmlns:p14="http://schemas.microsoft.com/office/powerpoint/2010/main" val="2420992141"/>
              </p:ext>
            </p:extLst>
          </p:nvPr>
        </p:nvGraphicFramePr>
        <p:xfrm>
          <a:off x="0" y="692696"/>
          <a:ext cx="47705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o 4"/>
          <p:cNvGrpSpPr/>
          <p:nvPr/>
        </p:nvGrpSpPr>
        <p:grpSpPr>
          <a:xfrm>
            <a:off x="2286004" y="3116468"/>
            <a:ext cx="3942180" cy="625064"/>
            <a:chOff x="-813377" y="1080126"/>
            <a:chExt cx="3756751" cy="625064"/>
          </a:xfrm>
        </p:grpSpPr>
        <p:sp>
          <p:nvSpPr>
            <p:cNvPr id="6" name="Rettangolo 5"/>
            <p:cNvSpPr/>
            <p:nvPr/>
          </p:nvSpPr>
          <p:spPr>
            <a:xfrm>
              <a:off x="10074" y="1080126"/>
              <a:ext cx="2933300" cy="6250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ttangolo 6"/>
            <p:cNvSpPr/>
            <p:nvPr/>
          </p:nvSpPr>
          <p:spPr>
            <a:xfrm>
              <a:off x="-813377" y="1080126"/>
              <a:ext cx="2933300" cy="6250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8807" tIns="0" rIns="0" bIns="0" numCol="1" spcCol="1270" anchor="t" anchorCtr="0">
              <a:noAutofit/>
            </a:bodyPr>
            <a:lstStyle/>
            <a:p>
              <a:pPr lvl="0" algn="l" defTabSz="889000">
                <a:lnSpc>
                  <a:spcPct val="90000"/>
                </a:lnSpc>
                <a:spcBef>
                  <a:spcPct val="0"/>
                </a:spcBef>
                <a:spcAft>
                  <a:spcPct val="35000"/>
                </a:spcAft>
              </a:pPr>
              <a:r>
                <a:rPr lang="it-IT" sz="2000" b="1" kern="1200" dirty="0" err="1" smtClean="0">
                  <a:solidFill>
                    <a:schemeClr val="tx1"/>
                  </a:solidFill>
                </a:rPr>
                <a:t>Decrement</a:t>
              </a:r>
              <a:r>
                <a:rPr lang="it-IT" sz="2000" b="1" kern="1200" dirty="0" smtClean="0">
                  <a:solidFill>
                    <a:schemeClr val="tx1"/>
                  </a:solidFill>
                </a:rPr>
                <a:t> in </a:t>
              </a:r>
              <a:r>
                <a:rPr lang="it-IT" sz="2000" b="1" kern="1200" dirty="0" err="1" smtClean="0">
                  <a:solidFill>
                    <a:schemeClr val="tx1"/>
                  </a:solidFill>
                </a:rPr>
                <a:t>health</a:t>
              </a:r>
              <a:endParaRPr lang="it-IT" sz="2000" b="1" kern="1200" dirty="0">
                <a:solidFill>
                  <a:schemeClr val="tx1"/>
                </a:solidFill>
              </a:endParaRPr>
            </a:p>
          </p:txBody>
        </p:sp>
      </p:grpSp>
      <p:grpSp>
        <p:nvGrpSpPr>
          <p:cNvPr id="8" name="Gruppo 7"/>
          <p:cNvGrpSpPr/>
          <p:nvPr/>
        </p:nvGrpSpPr>
        <p:grpSpPr>
          <a:xfrm>
            <a:off x="1418903" y="228858"/>
            <a:ext cx="3441129" cy="728862"/>
            <a:chOff x="10074" y="1080126"/>
            <a:chExt cx="3279267" cy="728862"/>
          </a:xfrm>
        </p:grpSpPr>
        <p:sp>
          <p:nvSpPr>
            <p:cNvPr id="9" name="Rettangolo 8"/>
            <p:cNvSpPr/>
            <p:nvPr/>
          </p:nvSpPr>
          <p:spPr>
            <a:xfrm>
              <a:off x="10074" y="1080126"/>
              <a:ext cx="2933300" cy="6250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ttangolo 9"/>
            <p:cNvSpPr/>
            <p:nvPr/>
          </p:nvSpPr>
          <p:spPr>
            <a:xfrm>
              <a:off x="356041" y="1183924"/>
              <a:ext cx="2933300" cy="6250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8807" tIns="0" rIns="0" bIns="0" numCol="1" spcCol="1270" anchor="t" anchorCtr="0">
              <a:noAutofit/>
            </a:bodyPr>
            <a:lstStyle/>
            <a:p>
              <a:pPr lvl="0" algn="l" defTabSz="889000">
                <a:lnSpc>
                  <a:spcPct val="90000"/>
                </a:lnSpc>
                <a:spcBef>
                  <a:spcPct val="0"/>
                </a:spcBef>
                <a:spcAft>
                  <a:spcPct val="35000"/>
                </a:spcAft>
              </a:pPr>
              <a:r>
                <a:rPr lang="it-IT" sz="2000" b="1" kern="1200" dirty="0" err="1" smtClean="0">
                  <a:solidFill>
                    <a:schemeClr val="tx1"/>
                  </a:solidFill>
                </a:rPr>
                <a:t>Conflict</a:t>
              </a:r>
              <a:r>
                <a:rPr lang="it-IT" sz="2000" b="1" kern="1200" dirty="0" smtClean="0">
                  <a:solidFill>
                    <a:schemeClr val="tx1"/>
                  </a:solidFill>
                </a:rPr>
                <a:t>  - </a:t>
              </a:r>
              <a:r>
                <a:rPr lang="it-IT" sz="2000" b="1" dirty="0" smtClean="0">
                  <a:solidFill>
                    <a:schemeClr val="tx1"/>
                  </a:solidFill>
                </a:rPr>
                <a:t>Breakdown</a:t>
              </a:r>
              <a:endParaRPr lang="it-IT" sz="2000" b="1" kern="1200" dirty="0">
                <a:solidFill>
                  <a:schemeClr val="tx1"/>
                </a:solidFill>
              </a:endParaRPr>
            </a:p>
          </p:txBody>
        </p:sp>
      </p:grpSp>
      <p:grpSp>
        <p:nvGrpSpPr>
          <p:cNvPr id="11" name="Gruppo 10"/>
          <p:cNvGrpSpPr/>
          <p:nvPr/>
        </p:nvGrpSpPr>
        <p:grpSpPr>
          <a:xfrm>
            <a:off x="989859" y="3720861"/>
            <a:ext cx="3851682" cy="625064"/>
            <a:chOff x="-727135" y="1080126"/>
            <a:chExt cx="3670509" cy="625064"/>
          </a:xfrm>
        </p:grpSpPr>
        <p:sp>
          <p:nvSpPr>
            <p:cNvPr id="12" name="Rettangolo 11"/>
            <p:cNvSpPr/>
            <p:nvPr/>
          </p:nvSpPr>
          <p:spPr>
            <a:xfrm>
              <a:off x="10074" y="1080126"/>
              <a:ext cx="2933300" cy="62506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ttangolo 12"/>
            <p:cNvSpPr/>
            <p:nvPr/>
          </p:nvSpPr>
          <p:spPr>
            <a:xfrm>
              <a:off x="-727135" y="1080126"/>
              <a:ext cx="2933300" cy="6250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8807" tIns="0" rIns="0" bIns="0" numCol="1" spcCol="1270" anchor="t" anchorCtr="0">
              <a:noAutofit/>
            </a:bodyPr>
            <a:lstStyle/>
            <a:p>
              <a:pPr lvl="0" algn="l" defTabSz="889000">
                <a:lnSpc>
                  <a:spcPct val="90000"/>
                </a:lnSpc>
                <a:spcBef>
                  <a:spcPct val="0"/>
                </a:spcBef>
                <a:spcAft>
                  <a:spcPct val="35000"/>
                </a:spcAft>
              </a:pPr>
              <a:r>
                <a:rPr lang="it-IT" sz="2000" b="1" kern="1200" dirty="0" err="1" smtClean="0">
                  <a:solidFill>
                    <a:schemeClr val="tx1"/>
                  </a:solidFill>
                </a:rPr>
                <a:t>Reduced</a:t>
              </a:r>
              <a:r>
                <a:rPr lang="it-IT" sz="2000" b="1" kern="1200" dirty="0" smtClean="0">
                  <a:solidFill>
                    <a:schemeClr val="tx1"/>
                  </a:solidFill>
                </a:rPr>
                <a:t> performance </a:t>
              </a:r>
              <a:r>
                <a:rPr lang="it-IT" sz="2000" b="1" kern="1200" dirty="0" err="1" smtClean="0">
                  <a:solidFill>
                    <a:schemeClr val="tx1"/>
                  </a:solidFill>
                </a:rPr>
                <a:t>at</a:t>
              </a:r>
              <a:r>
                <a:rPr lang="it-IT" sz="2000" b="1" kern="1200" dirty="0" smtClean="0">
                  <a:solidFill>
                    <a:schemeClr val="tx1"/>
                  </a:solidFill>
                </a:rPr>
                <a:t> work / </a:t>
              </a:r>
              <a:r>
                <a:rPr lang="it-IT" sz="2000" b="1" kern="1200" dirty="0" err="1" smtClean="0">
                  <a:solidFill>
                    <a:schemeClr val="tx1"/>
                  </a:solidFill>
                </a:rPr>
                <a:t>school</a:t>
              </a:r>
              <a:endParaRPr lang="it-IT" sz="2000" b="1" kern="1200" dirty="0">
                <a:solidFill>
                  <a:schemeClr val="tx1"/>
                </a:solidFill>
              </a:endParaRPr>
            </a:p>
          </p:txBody>
        </p:sp>
      </p:grpSp>
      <p:grpSp>
        <p:nvGrpSpPr>
          <p:cNvPr id="14" name="Gruppo 13"/>
          <p:cNvGrpSpPr/>
          <p:nvPr/>
        </p:nvGrpSpPr>
        <p:grpSpPr>
          <a:xfrm>
            <a:off x="35496" y="5157192"/>
            <a:ext cx="2699788" cy="152792"/>
            <a:chOff x="144022" y="3816420"/>
            <a:chExt cx="2699788" cy="152792"/>
          </a:xfrm>
        </p:grpSpPr>
        <p:sp>
          <p:nvSpPr>
            <p:cNvPr id="15" name="Rettangolo 14"/>
            <p:cNvSpPr/>
            <p:nvPr/>
          </p:nvSpPr>
          <p:spPr>
            <a:xfrm>
              <a:off x="144022" y="3816420"/>
              <a:ext cx="2699788" cy="1527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ttangolo 15"/>
            <p:cNvSpPr/>
            <p:nvPr/>
          </p:nvSpPr>
          <p:spPr>
            <a:xfrm>
              <a:off x="144022" y="3816420"/>
              <a:ext cx="2699788" cy="1527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5723" tIns="0" rIns="0" bIns="0" numCol="1" spcCol="1270" anchor="t" anchorCtr="0">
              <a:noAutofit/>
            </a:bodyPr>
            <a:lstStyle/>
            <a:p>
              <a:pPr lvl="0" algn="l" defTabSz="889000">
                <a:lnSpc>
                  <a:spcPct val="90000"/>
                </a:lnSpc>
                <a:spcBef>
                  <a:spcPct val="0"/>
                </a:spcBef>
                <a:spcAft>
                  <a:spcPct val="35000"/>
                </a:spcAft>
              </a:pPr>
              <a:r>
                <a:rPr lang="it-IT" sz="2000" b="1" kern="1200" dirty="0" err="1" smtClean="0">
                  <a:solidFill>
                    <a:schemeClr val="tx1"/>
                  </a:solidFill>
                </a:rPr>
                <a:t>Criminal</a:t>
              </a:r>
              <a:r>
                <a:rPr lang="it-IT" sz="2000" b="1" kern="1200" dirty="0" smtClean="0">
                  <a:solidFill>
                    <a:schemeClr val="tx1"/>
                  </a:solidFill>
                </a:rPr>
                <a:t> Activity</a:t>
              </a:r>
              <a:endParaRPr lang="it-IT" sz="2000" b="1" kern="1200" dirty="0">
                <a:solidFill>
                  <a:schemeClr val="tx1"/>
                </a:solidFill>
              </a:endParaRPr>
            </a:p>
          </p:txBody>
        </p:sp>
      </p:grpSp>
      <p:pic>
        <p:nvPicPr>
          <p:cNvPr id="17" name="Picture 5" descr="D:\AND\Volantino, Carta intestata\Cartoncini e Volantino\Grafica e loghi\Loghi AND_APS 2007\AND logo APS-1 07.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9643" y="5637007"/>
            <a:ext cx="1274357" cy="122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277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392"/>
            <a:ext cx="8229600" cy="1143000"/>
          </a:xfrm>
        </p:spPr>
        <p:txBody>
          <a:bodyPr/>
          <a:lstStyle/>
          <a:p>
            <a:r>
              <a:rPr lang="it-IT" dirty="0" err="1"/>
              <a:t>Fragmented</a:t>
            </a:r>
            <a:r>
              <a:rPr lang="it-IT" dirty="0"/>
              <a:t> and </a:t>
            </a:r>
            <a:r>
              <a:rPr lang="it-IT" dirty="0" err="1" smtClean="0"/>
              <a:t>decentralized</a:t>
            </a:r>
            <a:r>
              <a:rPr lang="it-IT" dirty="0" smtClean="0"/>
              <a:t>?</a:t>
            </a:r>
            <a:endParaRPr lang="it-IT"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l="22622" t="16990" r="48779" b="28931"/>
          <a:stretch/>
        </p:blipFill>
        <p:spPr>
          <a:xfrm>
            <a:off x="323528" y="3863341"/>
            <a:ext cx="1872961" cy="2301963"/>
          </a:xfrm>
          <a:prstGeom prst="rect">
            <a:avLst/>
          </a:prstGeom>
        </p:spPr>
      </p:pic>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l="30477" t="35853" r="39047" b="8937"/>
          <a:stretch/>
        </p:blipFill>
        <p:spPr>
          <a:xfrm>
            <a:off x="7644432" y="3553355"/>
            <a:ext cx="1248048" cy="1675845"/>
          </a:xfrm>
          <a:prstGeom prst="rect">
            <a:avLst/>
          </a:prstGeom>
        </p:spPr>
      </p:pic>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20952" t="31227" r="46190"/>
          <a:stretch/>
        </p:blipFill>
        <p:spPr>
          <a:xfrm>
            <a:off x="5508104" y="3717032"/>
            <a:ext cx="1508483" cy="2052301"/>
          </a:xfrm>
          <a:prstGeom prst="rect">
            <a:avLst/>
          </a:prstGeom>
        </p:spPr>
      </p:pic>
      <p:pic>
        <p:nvPicPr>
          <p:cNvPr id="7" name="Immagine 6"/>
          <p:cNvPicPr>
            <a:picLocks noChangeAspect="1"/>
          </p:cNvPicPr>
          <p:nvPr/>
        </p:nvPicPr>
        <p:blipFill rotWithShape="1">
          <a:blip r:embed="rId5">
            <a:extLst>
              <a:ext uri="{28A0092B-C50C-407E-A947-70E740481C1C}">
                <a14:useLocalDpi xmlns:a14="http://schemas.microsoft.com/office/drawing/2010/main" val="0"/>
              </a:ext>
            </a:extLst>
          </a:blip>
          <a:srcRect l="42145" t="29761" r="15713" b="12730"/>
          <a:stretch/>
        </p:blipFill>
        <p:spPr>
          <a:xfrm>
            <a:off x="2483768" y="3864309"/>
            <a:ext cx="2594113" cy="2300995"/>
          </a:xfrm>
          <a:prstGeom prst="rect">
            <a:avLst/>
          </a:prstGeom>
        </p:spPr>
      </p:pic>
      <p:pic>
        <p:nvPicPr>
          <p:cNvPr id="8" name="Immagine 7"/>
          <p:cNvPicPr>
            <a:picLocks noChangeAspect="1"/>
          </p:cNvPicPr>
          <p:nvPr/>
        </p:nvPicPr>
        <p:blipFill rotWithShape="1">
          <a:blip r:embed="rId6">
            <a:extLst>
              <a:ext uri="{28A0092B-C50C-407E-A947-70E740481C1C}">
                <a14:useLocalDpi xmlns:a14="http://schemas.microsoft.com/office/drawing/2010/main" val="0"/>
              </a:ext>
            </a:extLst>
          </a:blip>
          <a:srcRect l="25238" t="20882" r="20476" b="25676"/>
          <a:stretch/>
        </p:blipFill>
        <p:spPr>
          <a:xfrm>
            <a:off x="7048072" y="1961103"/>
            <a:ext cx="2068883" cy="1323881"/>
          </a:xfrm>
          <a:prstGeom prst="rect">
            <a:avLst/>
          </a:prstGeom>
        </p:spPr>
      </p:pic>
      <p:pic>
        <p:nvPicPr>
          <p:cNvPr id="14" name="Immagine 13"/>
          <p:cNvPicPr>
            <a:picLocks noChangeAspect="1"/>
          </p:cNvPicPr>
          <p:nvPr/>
        </p:nvPicPr>
        <p:blipFill rotWithShape="1">
          <a:blip r:embed="rId7">
            <a:extLst>
              <a:ext uri="{28A0092B-C50C-407E-A947-70E740481C1C}">
                <a14:useLocalDpi xmlns:a14="http://schemas.microsoft.com/office/drawing/2010/main" val="0"/>
              </a:ext>
            </a:extLst>
          </a:blip>
          <a:srcRect l="30714" t="20892" r="20476" b="20562"/>
          <a:stretch/>
        </p:blipFill>
        <p:spPr>
          <a:xfrm>
            <a:off x="4860032" y="1988840"/>
            <a:ext cx="1872208" cy="1456171"/>
          </a:xfrm>
          <a:prstGeom prst="rect">
            <a:avLst/>
          </a:prstGeom>
        </p:spPr>
      </p:pic>
      <p:pic>
        <p:nvPicPr>
          <p:cNvPr id="9" name="Immagine 8"/>
          <p:cNvPicPr>
            <a:picLocks noChangeAspect="1"/>
          </p:cNvPicPr>
          <p:nvPr/>
        </p:nvPicPr>
        <p:blipFill rotWithShape="1">
          <a:blip r:embed="rId8" cstate="print">
            <a:extLst>
              <a:ext uri="{28A0092B-C50C-407E-A947-70E740481C1C}">
                <a14:useLocalDpi xmlns:a14="http://schemas.microsoft.com/office/drawing/2010/main" val="0"/>
              </a:ext>
            </a:extLst>
          </a:blip>
          <a:srcRect l="15874" t="33991" r="34762" b="11993"/>
          <a:stretch/>
        </p:blipFill>
        <p:spPr>
          <a:xfrm>
            <a:off x="1619672" y="1364628"/>
            <a:ext cx="2880320" cy="2064372"/>
          </a:xfrm>
          <a:prstGeom prst="rect">
            <a:avLst/>
          </a:prstGeom>
        </p:spPr>
      </p:pic>
      <p:sp>
        <p:nvSpPr>
          <p:cNvPr id="10" name="Rettangolo 9"/>
          <p:cNvSpPr/>
          <p:nvPr/>
        </p:nvSpPr>
        <p:spPr>
          <a:xfrm>
            <a:off x="6228184" y="908720"/>
            <a:ext cx="2689262" cy="369332"/>
          </a:xfrm>
          <a:prstGeom prst="rect">
            <a:avLst/>
          </a:prstGeom>
        </p:spPr>
        <p:txBody>
          <a:bodyPr wrap="none">
            <a:spAutoFit/>
          </a:bodyPr>
          <a:lstStyle/>
          <a:p>
            <a:r>
              <a:rPr lang="it-IT" dirty="0">
                <a:solidFill>
                  <a:prstClr val="white"/>
                </a:solidFill>
              </a:rPr>
              <a:t>Family </a:t>
            </a:r>
            <a:r>
              <a:rPr lang="it-IT" dirty="0" err="1" smtClean="0">
                <a:solidFill>
                  <a:prstClr val="white"/>
                </a:solidFill>
              </a:rPr>
              <a:t>Counseling</a:t>
            </a:r>
            <a:r>
              <a:rPr lang="it-IT" dirty="0" smtClean="0">
                <a:solidFill>
                  <a:prstClr val="white"/>
                </a:solidFill>
              </a:rPr>
              <a:t> Services</a:t>
            </a:r>
            <a:endParaRPr lang="it-IT" dirty="0">
              <a:solidFill>
                <a:prstClr val="white"/>
              </a:solidFill>
            </a:endParaRPr>
          </a:p>
        </p:txBody>
      </p:sp>
      <p:sp>
        <p:nvSpPr>
          <p:cNvPr id="17" name="Rettangolo 16"/>
          <p:cNvSpPr/>
          <p:nvPr/>
        </p:nvSpPr>
        <p:spPr>
          <a:xfrm>
            <a:off x="1115616" y="6237312"/>
            <a:ext cx="3984873" cy="369332"/>
          </a:xfrm>
          <a:prstGeom prst="rect">
            <a:avLst/>
          </a:prstGeom>
        </p:spPr>
        <p:txBody>
          <a:bodyPr wrap="none">
            <a:spAutoFit/>
          </a:bodyPr>
          <a:lstStyle/>
          <a:p>
            <a:r>
              <a:rPr lang="en-US" dirty="0">
                <a:solidFill>
                  <a:prstClr val="white"/>
                </a:solidFill>
              </a:rPr>
              <a:t>Financial advice and debt </a:t>
            </a:r>
            <a:r>
              <a:rPr lang="en-US" dirty="0" smtClean="0">
                <a:solidFill>
                  <a:prstClr val="white"/>
                </a:solidFill>
              </a:rPr>
              <a:t>reconstruction</a:t>
            </a:r>
            <a:endParaRPr lang="it-IT" dirty="0">
              <a:solidFill>
                <a:prstClr val="white"/>
              </a:solidFill>
            </a:endParaRPr>
          </a:p>
        </p:txBody>
      </p:sp>
      <p:sp>
        <p:nvSpPr>
          <p:cNvPr id="18" name="Rettangolo 17"/>
          <p:cNvSpPr/>
          <p:nvPr/>
        </p:nvSpPr>
        <p:spPr>
          <a:xfrm>
            <a:off x="5305259" y="5949280"/>
            <a:ext cx="2219069" cy="923330"/>
          </a:xfrm>
          <a:prstGeom prst="rect">
            <a:avLst/>
          </a:prstGeom>
        </p:spPr>
        <p:txBody>
          <a:bodyPr wrap="none">
            <a:spAutoFit/>
          </a:bodyPr>
          <a:lstStyle/>
          <a:p>
            <a:r>
              <a:rPr lang="en-US" dirty="0" smtClean="0">
                <a:solidFill>
                  <a:prstClr val="white"/>
                </a:solidFill>
              </a:rPr>
              <a:t>Legal  advice – </a:t>
            </a:r>
          </a:p>
          <a:p>
            <a:r>
              <a:rPr lang="en-US" dirty="0" smtClean="0">
                <a:solidFill>
                  <a:prstClr val="white"/>
                </a:solidFill>
              </a:rPr>
              <a:t>Harm reduction (</a:t>
            </a:r>
            <a:r>
              <a:rPr lang="en-US" dirty="0" err="1" smtClean="0">
                <a:solidFill>
                  <a:prstClr val="white"/>
                </a:solidFill>
              </a:rPr>
              <a:t>AdS</a:t>
            </a:r>
            <a:r>
              <a:rPr lang="en-US" dirty="0" smtClean="0">
                <a:solidFill>
                  <a:prstClr val="white"/>
                </a:solidFill>
              </a:rPr>
              <a:t>)</a:t>
            </a:r>
          </a:p>
          <a:p>
            <a:r>
              <a:rPr lang="en-US" dirty="0" smtClean="0">
                <a:solidFill>
                  <a:prstClr val="white"/>
                </a:solidFill>
              </a:rPr>
              <a:t>Divorce, …</a:t>
            </a:r>
            <a:endParaRPr lang="it-IT" dirty="0">
              <a:solidFill>
                <a:prstClr val="white"/>
              </a:solidFill>
            </a:endParaRPr>
          </a:p>
        </p:txBody>
      </p:sp>
      <p:sp>
        <p:nvSpPr>
          <p:cNvPr id="19" name="Rettangolo 18"/>
          <p:cNvSpPr/>
          <p:nvPr/>
        </p:nvSpPr>
        <p:spPr>
          <a:xfrm>
            <a:off x="0" y="2901136"/>
            <a:ext cx="1169423" cy="1200329"/>
          </a:xfrm>
          <a:prstGeom prst="rect">
            <a:avLst/>
          </a:prstGeom>
        </p:spPr>
        <p:txBody>
          <a:bodyPr wrap="none">
            <a:spAutoFit/>
          </a:bodyPr>
          <a:lstStyle/>
          <a:p>
            <a:r>
              <a:rPr lang="it-IT" dirty="0" err="1" smtClean="0">
                <a:solidFill>
                  <a:prstClr val="white"/>
                </a:solidFill>
              </a:rPr>
              <a:t>Addiction</a:t>
            </a:r>
            <a:endParaRPr lang="it-IT" dirty="0" smtClean="0">
              <a:solidFill>
                <a:prstClr val="white"/>
              </a:solidFill>
            </a:endParaRPr>
          </a:p>
          <a:p>
            <a:r>
              <a:rPr lang="it-IT" dirty="0" smtClean="0">
                <a:solidFill>
                  <a:prstClr val="white"/>
                </a:solidFill>
              </a:rPr>
              <a:t>Services – </a:t>
            </a:r>
          </a:p>
          <a:p>
            <a:r>
              <a:rPr lang="it-IT" dirty="0" err="1" smtClean="0">
                <a:solidFill>
                  <a:prstClr val="white"/>
                </a:solidFill>
              </a:rPr>
              <a:t>Gambling</a:t>
            </a:r>
            <a:r>
              <a:rPr lang="it-IT" dirty="0" smtClean="0">
                <a:solidFill>
                  <a:prstClr val="white"/>
                </a:solidFill>
              </a:rPr>
              <a:t> </a:t>
            </a:r>
          </a:p>
          <a:p>
            <a:r>
              <a:rPr lang="it-IT" dirty="0" smtClean="0">
                <a:solidFill>
                  <a:prstClr val="white"/>
                </a:solidFill>
              </a:rPr>
              <a:t>Treatment</a:t>
            </a:r>
            <a:endParaRPr lang="it-IT" dirty="0">
              <a:solidFill>
                <a:prstClr val="white"/>
              </a:solidFill>
            </a:endParaRPr>
          </a:p>
        </p:txBody>
      </p:sp>
      <p:sp>
        <p:nvSpPr>
          <p:cNvPr id="20" name="Rettangolo 19"/>
          <p:cNvSpPr/>
          <p:nvPr/>
        </p:nvSpPr>
        <p:spPr>
          <a:xfrm>
            <a:off x="102070" y="1423233"/>
            <a:ext cx="1175322" cy="1200329"/>
          </a:xfrm>
          <a:prstGeom prst="rect">
            <a:avLst/>
          </a:prstGeom>
        </p:spPr>
        <p:txBody>
          <a:bodyPr wrap="none">
            <a:spAutoFit/>
          </a:bodyPr>
          <a:lstStyle/>
          <a:p>
            <a:r>
              <a:rPr lang="it-IT" dirty="0" err="1" smtClean="0">
                <a:solidFill>
                  <a:prstClr val="white"/>
                </a:solidFill>
              </a:rPr>
              <a:t>Psychiatric</a:t>
            </a:r>
            <a:endParaRPr lang="it-IT" dirty="0" smtClean="0">
              <a:solidFill>
                <a:prstClr val="white"/>
              </a:solidFill>
            </a:endParaRPr>
          </a:p>
          <a:p>
            <a:r>
              <a:rPr lang="it-IT" dirty="0" smtClean="0">
                <a:solidFill>
                  <a:prstClr val="white"/>
                </a:solidFill>
              </a:rPr>
              <a:t>Services – </a:t>
            </a:r>
          </a:p>
          <a:p>
            <a:r>
              <a:rPr lang="it-IT" dirty="0" err="1" smtClean="0">
                <a:solidFill>
                  <a:prstClr val="white"/>
                </a:solidFill>
              </a:rPr>
              <a:t>Comorbid</a:t>
            </a:r>
            <a:endParaRPr lang="it-IT" dirty="0" smtClean="0">
              <a:solidFill>
                <a:prstClr val="white"/>
              </a:solidFill>
            </a:endParaRPr>
          </a:p>
          <a:p>
            <a:r>
              <a:rPr lang="it-IT" dirty="0" err="1" smtClean="0">
                <a:solidFill>
                  <a:prstClr val="white"/>
                </a:solidFill>
              </a:rPr>
              <a:t>Issues</a:t>
            </a:r>
            <a:endParaRPr lang="it-IT" dirty="0">
              <a:solidFill>
                <a:prstClr val="white"/>
              </a:solidFill>
            </a:endParaRPr>
          </a:p>
        </p:txBody>
      </p:sp>
      <p:sp>
        <p:nvSpPr>
          <p:cNvPr id="21" name="Rettangolo 20"/>
          <p:cNvSpPr/>
          <p:nvPr/>
        </p:nvSpPr>
        <p:spPr>
          <a:xfrm>
            <a:off x="5261810" y="1268760"/>
            <a:ext cx="3846694" cy="369332"/>
          </a:xfrm>
          <a:prstGeom prst="rect">
            <a:avLst/>
          </a:prstGeom>
        </p:spPr>
        <p:txBody>
          <a:bodyPr wrap="none">
            <a:spAutoFit/>
          </a:bodyPr>
          <a:lstStyle/>
          <a:p>
            <a:r>
              <a:rPr lang="it-IT" dirty="0" err="1" smtClean="0">
                <a:solidFill>
                  <a:prstClr val="white"/>
                </a:solidFill>
              </a:rPr>
              <a:t>Individual</a:t>
            </a:r>
            <a:r>
              <a:rPr lang="it-IT" dirty="0" smtClean="0">
                <a:solidFill>
                  <a:prstClr val="white"/>
                </a:solidFill>
              </a:rPr>
              <a:t>, </a:t>
            </a:r>
            <a:r>
              <a:rPr lang="it-IT" dirty="0" err="1" smtClean="0">
                <a:solidFill>
                  <a:prstClr val="white"/>
                </a:solidFill>
              </a:rPr>
              <a:t>couple</a:t>
            </a:r>
            <a:r>
              <a:rPr lang="it-IT" dirty="0" smtClean="0">
                <a:solidFill>
                  <a:prstClr val="white"/>
                </a:solidFill>
              </a:rPr>
              <a:t> and family  </a:t>
            </a:r>
            <a:r>
              <a:rPr lang="it-IT" dirty="0" err="1" smtClean="0">
                <a:solidFill>
                  <a:prstClr val="white"/>
                </a:solidFill>
              </a:rPr>
              <a:t>Therapy</a:t>
            </a:r>
            <a:endParaRPr lang="it-IT" dirty="0">
              <a:solidFill>
                <a:prstClr val="white"/>
              </a:solidFill>
            </a:endParaRPr>
          </a:p>
        </p:txBody>
      </p:sp>
      <p:sp>
        <p:nvSpPr>
          <p:cNvPr id="11" name="Rettangolo 10"/>
          <p:cNvSpPr/>
          <p:nvPr/>
        </p:nvSpPr>
        <p:spPr>
          <a:xfrm>
            <a:off x="7670929" y="5674022"/>
            <a:ext cx="1476879" cy="923330"/>
          </a:xfrm>
          <a:prstGeom prst="rect">
            <a:avLst/>
          </a:prstGeom>
        </p:spPr>
        <p:txBody>
          <a:bodyPr wrap="none">
            <a:spAutoFit/>
          </a:bodyPr>
          <a:lstStyle/>
          <a:p>
            <a:r>
              <a:rPr lang="it-IT" dirty="0" err="1">
                <a:solidFill>
                  <a:prstClr val="white"/>
                </a:solidFill>
              </a:rPr>
              <a:t>Psychological</a:t>
            </a:r>
            <a:r>
              <a:rPr lang="it-IT" dirty="0">
                <a:solidFill>
                  <a:prstClr val="white"/>
                </a:solidFill>
              </a:rPr>
              <a:t> </a:t>
            </a:r>
            <a:endParaRPr lang="it-IT" dirty="0" smtClean="0">
              <a:solidFill>
                <a:prstClr val="white"/>
              </a:solidFill>
            </a:endParaRPr>
          </a:p>
          <a:p>
            <a:r>
              <a:rPr lang="it-IT" dirty="0" err="1" smtClean="0">
                <a:solidFill>
                  <a:prstClr val="white"/>
                </a:solidFill>
              </a:rPr>
              <a:t>support</a:t>
            </a:r>
            <a:r>
              <a:rPr lang="it-IT" dirty="0" smtClean="0">
                <a:solidFill>
                  <a:prstClr val="white"/>
                </a:solidFill>
              </a:rPr>
              <a:t> </a:t>
            </a:r>
            <a:r>
              <a:rPr lang="it-IT" dirty="0">
                <a:solidFill>
                  <a:prstClr val="white"/>
                </a:solidFill>
              </a:rPr>
              <a:t>to </a:t>
            </a:r>
            <a:endParaRPr lang="it-IT" dirty="0" smtClean="0">
              <a:solidFill>
                <a:prstClr val="white"/>
              </a:solidFill>
            </a:endParaRPr>
          </a:p>
          <a:p>
            <a:r>
              <a:rPr lang="it-IT" dirty="0" err="1" smtClean="0">
                <a:solidFill>
                  <a:prstClr val="white"/>
                </a:solidFill>
              </a:rPr>
              <a:t>children</a:t>
            </a:r>
            <a:endParaRPr lang="it-IT" dirty="0">
              <a:solidFill>
                <a:prstClr val="white"/>
              </a:solidFill>
            </a:endParaRPr>
          </a:p>
        </p:txBody>
      </p:sp>
      <p:sp>
        <p:nvSpPr>
          <p:cNvPr id="23" name="Freccia a destra 22"/>
          <p:cNvSpPr/>
          <p:nvPr/>
        </p:nvSpPr>
        <p:spPr>
          <a:xfrm rot="11851162">
            <a:off x="1187624" y="2343299"/>
            <a:ext cx="792088" cy="58164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4" name="Freccia a destra 23"/>
          <p:cNvSpPr/>
          <p:nvPr/>
        </p:nvSpPr>
        <p:spPr>
          <a:xfrm rot="14304231">
            <a:off x="344248" y="4232008"/>
            <a:ext cx="814527" cy="50391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5" name="Freccia a destra 24"/>
          <p:cNvSpPr/>
          <p:nvPr/>
        </p:nvSpPr>
        <p:spPr>
          <a:xfrm rot="15937867">
            <a:off x="7735141" y="1801493"/>
            <a:ext cx="713241" cy="49719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6" name="Freccia a destra 25"/>
          <p:cNvSpPr/>
          <p:nvPr/>
        </p:nvSpPr>
        <p:spPr>
          <a:xfrm rot="16555149">
            <a:off x="5916100" y="1803020"/>
            <a:ext cx="686457" cy="50390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7" name="Freccia a destra 26"/>
          <p:cNvSpPr/>
          <p:nvPr/>
        </p:nvSpPr>
        <p:spPr>
          <a:xfrm rot="5400000">
            <a:off x="7857789" y="5164304"/>
            <a:ext cx="667539" cy="47036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8" name="Freccia a destra 27"/>
          <p:cNvSpPr/>
          <p:nvPr/>
        </p:nvSpPr>
        <p:spPr>
          <a:xfrm rot="6916736">
            <a:off x="5744650" y="5255155"/>
            <a:ext cx="648072" cy="43175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9" name="Freccia a destra 28"/>
          <p:cNvSpPr/>
          <p:nvPr/>
        </p:nvSpPr>
        <p:spPr>
          <a:xfrm rot="5400000">
            <a:off x="2983559" y="5665512"/>
            <a:ext cx="656457" cy="50391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2" name="Rettangolo 11"/>
          <p:cNvSpPr/>
          <p:nvPr/>
        </p:nvSpPr>
        <p:spPr>
          <a:xfrm>
            <a:off x="1403648" y="1124744"/>
            <a:ext cx="3240360" cy="2448272"/>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1" name="Rettangolo 30"/>
          <p:cNvSpPr/>
          <p:nvPr/>
        </p:nvSpPr>
        <p:spPr>
          <a:xfrm>
            <a:off x="4788024" y="1844824"/>
            <a:ext cx="2088232" cy="1656476"/>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2" name="Rettangolo 31"/>
          <p:cNvSpPr/>
          <p:nvPr/>
        </p:nvSpPr>
        <p:spPr>
          <a:xfrm>
            <a:off x="2483768" y="3789040"/>
            <a:ext cx="2736304" cy="2448272"/>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3" name="Rettangolo 32"/>
          <p:cNvSpPr/>
          <p:nvPr/>
        </p:nvSpPr>
        <p:spPr>
          <a:xfrm>
            <a:off x="251520" y="3789040"/>
            <a:ext cx="2088232" cy="2448272"/>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4" name="Rettangolo 33"/>
          <p:cNvSpPr/>
          <p:nvPr/>
        </p:nvSpPr>
        <p:spPr>
          <a:xfrm>
            <a:off x="7020272" y="1772816"/>
            <a:ext cx="2088232" cy="1656476"/>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5" name="Rettangolo 34"/>
          <p:cNvSpPr/>
          <p:nvPr/>
        </p:nvSpPr>
        <p:spPr>
          <a:xfrm>
            <a:off x="5436096" y="3573016"/>
            <a:ext cx="1749061" cy="2232540"/>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6" name="Rettangolo 35"/>
          <p:cNvSpPr/>
          <p:nvPr/>
        </p:nvSpPr>
        <p:spPr>
          <a:xfrm>
            <a:off x="7452320" y="3546454"/>
            <a:ext cx="1584176" cy="1826762"/>
          </a:xfrm>
          <a:prstGeom prst="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5" name="Ovale 14"/>
          <p:cNvSpPr/>
          <p:nvPr/>
        </p:nvSpPr>
        <p:spPr>
          <a:xfrm>
            <a:off x="-252536" y="1364628"/>
            <a:ext cx="1661618" cy="130843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8" name="Ovale 37"/>
          <p:cNvSpPr/>
          <p:nvPr/>
        </p:nvSpPr>
        <p:spPr>
          <a:xfrm>
            <a:off x="-396552" y="2948752"/>
            <a:ext cx="1805634" cy="11527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39" name="Ovale 38"/>
          <p:cNvSpPr/>
          <p:nvPr/>
        </p:nvSpPr>
        <p:spPr>
          <a:xfrm>
            <a:off x="5004048" y="824422"/>
            <a:ext cx="4325914" cy="102040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0" name="Ovale 39"/>
          <p:cNvSpPr/>
          <p:nvPr/>
        </p:nvSpPr>
        <p:spPr>
          <a:xfrm>
            <a:off x="827584" y="6231167"/>
            <a:ext cx="4325914" cy="510201"/>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1" name="Ovale 40"/>
          <p:cNvSpPr/>
          <p:nvPr/>
        </p:nvSpPr>
        <p:spPr>
          <a:xfrm>
            <a:off x="5214638" y="5805556"/>
            <a:ext cx="2237682" cy="158388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2" name="Ovale 41"/>
          <p:cNvSpPr/>
          <p:nvPr/>
        </p:nvSpPr>
        <p:spPr>
          <a:xfrm>
            <a:off x="7524328" y="5589240"/>
            <a:ext cx="1623480" cy="1152128"/>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37" name="Picture 5" descr="D:\AND\Volantino, Carta intestata\Cartoncini e Volantino\Grafica e loghi\Loghi AND_APS 2007\AND logo APS-1 07.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024" y="307464"/>
            <a:ext cx="539552" cy="51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3532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it-IT" dirty="0" err="1"/>
              <a:t>Integrated</a:t>
            </a:r>
            <a:r>
              <a:rPr lang="it-IT" dirty="0"/>
              <a:t> and </a:t>
            </a:r>
            <a:r>
              <a:rPr lang="it-IT" dirty="0" err="1" smtClean="0"/>
              <a:t>centralized</a:t>
            </a:r>
            <a:r>
              <a:rPr lang="it-IT" dirty="0" smtClean="0"/>
              <a:t>?</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021" y="2400408"/>
            <a:ext cx="4459227" cy="3044816"/>
          </a:xfrm>
          <a:prstGeom prst="rect">
            <a:avLst/>
          </a:prstGeom>
        </p:spPr>
      </p:pic>
      <p:sp>
        <p:nvSpPr>
          <p:cNvPr id="6" name="Rettangolo 5"/>
          <p:cNvSpPr/>
          <p:nvPr/>
        </p:nvSpPr>
        <p:spPr>
          <a:xfrm>
            <a:off x="584711" y="1412776"/>
            <a:ext cx="1169423" cy="1200329"/>
          </a:xfrm>
          <a:prstGeom prst="rect">
            <a:avLst/>
          </a:prstGeom>
        </p:spPr>
        <p:txBody>
          <a:bodyPr wrap="none">
            <a:spAutoFit/>
          </a:bodyPr>
          <a:lstStyle/>
          <a:p>
            <a:r>
              <a:rPr lang="it-IT" dirty="0" err="1" smtClean="0">
                <a:solidFill>
                  <a:prstClr val="white"/>
                </a:solidFill>
              </a:rPr>
              <a:t>Addiction</a:t>
            </a:r>
            <a:endParaRPr lang="it-IT" dirty="0" smtClean="0">
              <a:solidFill>
                <a:prstClr val="white"/>
              </a:solidFill>
            </a:endParaRPr>
          </a:p>
          <a:p>
            <a:r>
              <a:rPr lang="it-IT" dirty="0" smtClean="0">
                <a:solidFill>
                  <a:prstClr val="white"/>
                </a:solidFill>
              </a:rPr>
              <a:t>Services – </a:t>
            </a:r>
          </a:p>
          <a:p>
            <a:r>
              <a:rPr lang="it-IT" dirty="0" err="1" smtClean="0">
                <a:solidFill>
                  <a:prstClr val="white"/>
                </a:solidFill>
              </a:rPr>
              <a:t>Gambling</a:t>
            </a:r>
            <a:r>
              <a:rPr lang="it-IT" dirty="0" smtClean="0">
                <a:solidFill>
                  <a:prstClr val="white"/>
                </a:solidFill>
              </a:rPr>
              <a:t> </a:t>
            </a:r>
          </a:p>
          <a:p>
            <a:r>
              <a:rPr lang="it-IT" dirty="0" smtClean="0">
                <a:solidFill>
                  <a:prstClr val="white"/>
                </a:solidFill>
              </a:rPr>
              <a:t>Treatment</a:t>
            </a:r>
            <a:endParaRPr lang="it-IT" dirty="0">
              <a:solidFill>
                <a:prstClr val="white"/>
              </a:solidFill>
            </a:endParaRPr>
          </a:p>
        </p:txBody>
      </p:sp>
      <p:sp>
        <p:nvSpPr>
          <p:cNvPr id="7" name="Rettangolo 6"/>
          <p:cNvSpPr/>
          <p:nvPr/>
        </p:nvSpPr>
        <p:spPr>
          <a:xfrm>
            <a:off x="372342" y="3524815"/>
            <a:ext cx="1175322" cy="1200329"/>
          </a:xfrm>
          <a:prstGeom prst="rect">
            <a:avLst/>
          </a:prstGeom>
        </p:spPr>
        <p:txBody>
          <a:bodyPr wrap="none">
            <a:spAutoFit/>
          </a:bodyPr>
          <a:lstStyle/>
          <a:p>
            <a:r>
              <a:rPr lang="it-IT" dirty="0" err="1" smtClean="0">
                <a:solidFill>
                  <a:prstClr val="white"/>
                </a:solidFill>
              </a:rPr>
              <a:t>Psychiatric</a:t>
            </a:r>
            <a:endParaRPr lang="it-IT" dirty="0" smtClean="0">
              <a:solidFill>
                <a:prstClr val="white"/>
              </a:solidFill>
            </a:endParaRPr>
          </a:p>
          <a:p>
            <a:r>
              <a:rPr lang="it-IT" dirty="0" smtClean="0">
                <a:solidFill>
                  <a:prstClr val="white"/>
                </a:solidFill>
              </a:rPr>
              <a:t>Services – </a:t>
            </a:r>
          </a:p>
          <a:p>
            <a:r>
              <a:rPr lang="it-IT" dirty="0" err="1" smtClean="0">
                <a:solidFill>
                  <a:prstClr val="white"/>
                </a:solidFill>
              </a:rPr>
              <a:t>Comorbid</a:t>
            </a:r>
            <a:endParaRPr lang="it-IT" dirty="0" smtClean="0">
              <a:solidFill>
                <a:prstClr val="white"/>
              </a:solidFill>
            </a:endParaRPr>
          </a:p>
          <a:p>
            <a:r>
              <a:rPr lang="it-IT" dirty="0" err="1" smtClean="0">
                <a:solidFill>
                  <a:prstClr val="white"/>
                </a:solidFill>
              </a:rPr>
              <a:t>Issues</a:t>
            </a:r>
            <a:endParaRPr lang="it-IT" dirty="0">
              <a:solidFill>
                <a:prstClr val="white"/>
              </a:solidFill>
            </a:endParaRPr>
          </a:p>
        </p:txBody>
      </p:sp>
      <p:sp>
        <p:nvSpPr>
          <p:cNvPr id="9" name="Rettangolo 8"/>
          <p:cNvSpPr/>
          <p:nvPr/>
        </p:nvSpPr>
        <p:spPr>
          <a:xfrm>
            <a:off x="6228184" y="1331476"/>
            <a:ext cx="2689262" cy="369332"/>
          </a:xfrm>
          <a:prstGeom prst="rect">
            <a:avLst/>
          </a:prstGeom>
        </p:spPr>
        <p:txBody>
          <a:bodyPr wrap="none">
            <a:spAutoFit/>
          </a:bodyPr>
          <a:lstStyle/>
          <a:p>
            <a:r>
              <a:rPr lang="it-IT" dirty="0">
                <a:solidFill>
                  <a:prstClr val="white"/>
                </a:solidFill>
              </a:rPr>
              <a:t>Family </a:t>
            </a:r>
            <a:r>
              <a:rPr lang="it-IT" dirty="0" err="1" smtClean="0">
                <a:solidFill>
                  <a:prstClr val="white"/>
                </a:solidFill>
              </a:rPr>
              <a:t>Counseling</a:t>
            </a:r>
            <a:r>
              <a:rPr lang="it-IT" dirty="0" smtClean="0">
                <a:solidFill>
                  <a:prstClr val="white"/>
                </a:solidFill>
              </a:rPr>
              <a:t> Services</a:t>
            </a:r>
            <a:endParaRPr lang="it-IT" dirty="0">
              <a:solidFill>
                <a:prstClr val="white"/>
              </a:solidFill>
            </a:endParaRPr>
          </a:p>
        </p:txBody>
      </p:sp>
      <p:sp>
        <p:nvSpPr>
          <p:cNvPr id="10" name="Rettangolo 9"/>
          <p:cNvSpPr/>
          <p:nvPr/>
        </p:nvSpPr>
        <p:spPr>
          <a:xfrm>
            <a:off x="5261810" y="1700808"/>
            <a:ext cx="3846694" cy="369332"/>
          </a:xfrm>
          <a:prstGeom prst="rect">
            <a:avLst/>
          </a:prstGeom>
        </p:spPr>
        <p:txBody>
          <a:bodyPr wrap="none">
            <a:spAutoFit/>
          </a:bodyPr>
          <a:lstStyle/>
          <a:p>
            <a:r>
              <a:rPr lang="it-IT" dirty="0" err="1" smtClean="0">
                <a:solidFill>
                  <a:prstClr val="white"/>
                </a:solidFill>
              </a:rPr>
              <a:t>Individual</a:t>
            </a:r>
            <a:r>
              <a:rPr lang="it-IT" dirty="0" smtClean="0">
                <a:solidFill>
                  <a:prstClr val="white"/>
                </a:solidFill>
              </a:rPr>
              <a:t>, </a:t>
            </a:r>
            <a:r>
              <a:rPr lang="it-IT" dirty="0" err="1" smtClean="0">
                <a:solidFill>
                  <a:prstClr val="white"/>
                </a:solidFill>
              </a:rPr>
              <a:t>couple</a:t>
            </a:r>
            <a:r>
              <a:rPr lang="it-IT" dirty="0" smtClean="0">
                <a:solidFill>
                  <a:prstClr val="white"/>
                </a:solidFill>
              </a:rPr>
              <a:t> and family  </a:t>
            </a:r>
            <a:r>
              <a:rPr lang="it-IT" dirty="0" err="1" smtClean="0">
                <a:solidFill>
                  <a:prstClr val="white"/>
                </a:solidFill>
              </a:rPr>
              <a:t>Therapy</a:t>
            </a:r>
            <a:endParaRPr lang="it-IT" dirty="0">
              <a:solidFill>
                <a:prstClr val="white"/>
              </a:solidFill>
            </a:endParaRPr>
          </a:p>
        </p:txBody>
      </p:sp>
      <p:sp>
        <p:nvSpPr>
          <p:cNvPr id="12" name="Rettangolo 11"/>
          <p:cNvSpPr/>
          <p:nvPr/>
        </p:nvSpPr>
        <p:spPr>
          <a:xfrm>
            <a:off x="5508104" y="5746030"/>
            <a:ext cx="2219069" cy="923330"/>
          </a:xfrm>
          <a:prstGeom prst="rect">
            <a:avLst/>
          </a:prstGeom>
        </p:spPr>
        <p:txBody>
          <a:bodyPr wrap="none">
            <a:spAutoFit/>
          </a:bodyPr>
          <a:lstStyle/>
          <a:p>
            <a:r>
              <a:rPr lang="en-US" dirty="0" smtClean="0">
                <a:solidFill>
                  <a:prstClr val="white"/>
                </a:solidFill>
              </a:rPr>
              <a:t>Legal  advice – </a:t>
            </a:r>
          </a:p>
          <a:p>
            <a:r>
              <a:rPr lang="en-US" dirty="0" smtClean="0">
                <a:solidFill>
                  <a:prstClr val="white"/>
                </a:solidFill>
              </a:rPr>
              <a:t>Harm reduction (</a:t>
            </a:r>
            <a:r>
              <a:rPr lang="en-US" dirty="0" err="1" smtClean="0">
                <a:solidFill>
                  <a:prstClr val="white"/>
                </a:solidFill>
              </a:rPr>
              <a:t>AdS</a:t>
            </a:r>
            <a:r>
              <a:rPr lang="en-US" dirty="0" smtClean="0">
                <a:solidFill>
                  <a:prstClr val="white"/>
                </a:solidFill>
              </a:rPr>
              <a:t>)</a:t>
            </a:r>
          </a:p>
          <a:p>
            <a:r>
              <a:rPr lang="en-US" dirty="0" smtClean="0">
                <a:solidFill>
                  <a:prstClr val="white"/>
                </a:solidFill>
              </a:rPr>
              <a:t>Divorce, …</a:t>
            </a:r>
            <a:endParaRPr lang="it-IT" dirty="0">
              <a:solidFill>
                <a:prstClr val="white"/>
              </a:solidFill>
            </a:endParaRPr>
          </a:p>
        </p:txBody>
      </p:sp>
      <p:sp>
        <p:nvSpPr>
          <p:cNvPr id="13" name="Rettangolo 12"/>
          <p:cNvSpPr/>
          <p:nvPr/>
        </p:nvSpPr>
        <p:spPr>
          <a:xfrm>
            <a:off x="1115616" y="5949280"/>
            <a:ext cx="2449197" cy="646331"/>
          </a:xfrm>
          <a:prstGeom prst="rect">
            <a:avLst/>
          </a:prstGeom>
        </p:spPr>
        <p:txBody>
          <a:bodyPr wrap="none">
            <a:spAutoFit/>
          </a:bodyPr>
          <a:lstStyle/>
          <a:p>
            <a:r>
              <a:rPr lang="en-US" dirty="0">
                <a:solidFill>
                  <a:prstClr val="white"/>
                </a:solidFill>
              </a:rPr>
              <a:t>Financial advice </a:t>
            </a:r>
            <a:endParaRPr lang="en-US" dirty="0" smtClean="0">
              <a:solidFill>
                <a:prstClr val="white"/>
              </a:solidFill>
            </a:endParaRPr>
          </a:p>
          <a:p>
            <a:r>
              <a:rPr lang="en-US" dirty="0" smtClean="0">
                <a:solidFill>
                  <a:prstClr val="white"/>
                </a:solidFill>
              </a:rPr>
              <a:t>and </a:t>
            </a:r>
            <a:r>
              <a:rPr lang="en-US" dirty="0">
                <a:solidFill>
                  <a:prstClr val="white"/>
                </a:solidFill>
              </a:rPr>
              <a:t>debt </a:t>
            </a:r>
            <a:r>
              <a:rPr lang="en-US" dirty="0" smtClean="0">
                <a:solidFill>
                  <a:prstClr val="white"/>
                </a:solidFill>
              </a:rPr>
              <a:t>reconstruction</a:t>
            </a:r>
            <a:endParaRPr lang="it-IT" dirty="0">
              <a:solidFill>
                <a:prstClr val="white"/>
              </a:solidFill>
            </a:endParaRPr>
          </a:p>
        </p:txBody>
      </p:sp>
      <p:sp>
        <p:nvSpPr>
          <p:cNvPr id="14" name="Rettangolo 13"/>
          <p:cNvSpPr/>
          <p:nvPr/>
        </p:nvSpPr>
        <p:spPr>
          <a:xfrm>
            <a:off x="7452320" y="3861048"/>
            <a:ext cx="1476879" cy="923330"/>
          </a:xfrm>
          <a:prstGeom prst="rect">
            <a:avLst/>
          </a:prstGeom>
        </p:spPr>
        <p:txBody>
          <a:bodyPr wrap="none">
            <a:spAutoFit/>
          </a:bodyPr>
          <a:lstStyle/>
          <a:p>
            <a:r>
              <a:rPr lang="it-IT" dirty="0" err="1">
                <a:solidFill>
                  <a:prstClr val="white"/>
                </a:solidFill>
              </a:rPr>
              <a:t>Psychological</a:t>
            </a:r>
            <a:r>
              <a:rPr lang="it-IT" dirty="0">
                <a:solidFill>
                  <a:prstClr val="white"/>
                </a:solidFill>
              </a:rPr>
              <a:t> </a:t>
            </a:r>
            <a:endParaRPr lang="it-IT" dirty="0" smtClean="0">
              <a:solidFill>
                <a:prstClr val="white"/>
              </a:solidFill>
            </a:endParaRPr>
          </a:p>
          <a:p>
            <a:r>
              <a:rPr lang="it-IT" dirty="0" err="1" smtClean="0">
                <a:solidFill>
                  <a:prstClr val="white"/>
                </a:solidFill>
              </a:rPr>
              <a:t>support</a:t>
            </a:r>
            <a:r>
              <a:rPr lang="it-IT" dirty="0" smtClean="0">
                <a:solidFill>
                  <a:prstClr val="white"/>
                </a:solidFill>
              </a:rPr>
              <a:t> </a:t>
            </a:r>
            <a:r>
              <a:rPr lang="it-IT" dirty="0">
                <a:solidFill>
                  <a:prstClr val="white"/>
                </a:solidFill>
              </a:rPr>
              <a:t>to </a:t>
            </a:r>
            <a:endParaRPr lang="it-IT" dirty="0" smtClean="0">
              <a:solidFill>
                <a:prstClr val="white"/>
              </a:solidFill>
            </a:endParaRPr>
          </a:p>
          <a:p>
            <a:r>
              <a:rPr lang="it-IT" dirty="0" err="1" smtClean="0">
                <a:solidFill>
                  <a:prstClr val="white"/>
                </a:solidFill>
              </a:rPr>
              <a:t>children</a:t>
            </a:r>
            <a:endParaRPr lang="it-IT" dirty="0">
              <a:solidFill>
                <a:prstClr val="white"/>
              </a:solidFill>
            </a:endParaRPr>
          </a:p>
        </p:txBody>
      </p:sp>
      <p:sp>
        <p:nvSpPr>
          <p:cNvPr id="15" name="Freccia a destra 14"/>
          <p:cNvSpPr/>
          <p:nvPr/>
        </p:nvSpPr>
        <p:spPr>
          <a:xfrm rot="2055376">
            <a:off x="1835696" y="2012940"/>
            <a:ext cx="1008112" cy="10078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8" name="Freccia a destra 17"/>
          <p:cNvSpPr/>
          <p:nvPr/>
        </p:nvSpPr>
        <p:spPr>
          <a:xfrm>
            <a:off x="1763688" y="3665024"/>
            <a:ext cx="1008112" cy="10078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9" name="Freccia a destra 18"/>
          <p:cNvSpPr/>
          <p:nvPr/>
        </p:nvSpPr>
        <p:spPr>
          <a:xfrm rot="18989910">
            <a:off x="1988096" y="4889160"/>
            <a:ext cx="1008112" cy="10078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0" name="Freccia a destra 19"/>
          <p:cNvSpPr/>
          <p:nvPr/>
        </p:nvSpPr>
        <p:spPr>
          <a:xfrm rot="14683033">
            <a:off x="5413252" y="4724251"/>
            <a:ext cx="1008112" cy="10078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1" name="Freccia a destra 20"/>
          <p:cNvSpPr/>
          <p:nvPr/>
        </p:nvSpPr>
        <p:spPr>
          <a:xfrm rot="8151179">
            <a:off x="6076750" y="2081790"/>
            <a:ext cx="1008112" cy="10078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22" name="Freccia a destra 21"/>
          <p:cNvSpPr/>
          <p:nvPr/>
        </p:nvSpPr>
        <p:spPr>
          <a:xfrm rot="10800000">
            <a:off x="6372200" y="3789332"/>
            <a:ext cx="1008112" cy="1007819"/>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6" name="Rettangolo arrotondato 15"/>
          <p:cNvSpPr/>
          <p:nvPr/>
        </p:nvSpPr>
        <p:spPr>
          <a:xfrm>
            <a:off x="323528" y="1196752"/>
            <a:ext cx="8771658" cy="547260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pic>
        <p:nvPicPr>
          <p:cNvPr id="23" name="Picture 5" descr="D:\AND\Volantino, Carta intestata\Cartoncini e Volantino\Grafica e loghi\Loghi AND_APS 2007\AND logo APS-1 0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4" y="307464"/>
            <a:ext cx="539552" cy="516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945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isultati immagini per immagini labirin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11400"/>
            <a:ext cx="6130555" cy="256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olo 1"/>
          <p:cNvSpPr>
            <a:spLocks noGrp="1"/>
          </p:cNvSpPr>
          <p:nvPr>
            <p:ph type="title"/>
          </p:nvPr>
        </p:nvSpPr>
        <p:spPr>
          <a:xfrm>
            <a:off x="457200" y="44624"/>
            <a:ext cx="8229600" cy="1143000"/>
          </a:xfrm>
        </p:spPr>
        <p:txBody>
          <a:bodyPr>
            <a:normAutofit fontScale="90000"/>
          </a:bodyPr>
          <a:lstStyle/>
          <a:p>
            <a:r>
              <a:rPr lang="en-US" dirty="0" smtClean="0"/>
              <a:t>Three points </a:t>
            </a:r>
            <a:r>
              <a:rPr lang="en-US" dirty="0"/>
              <a:t>to support </a:t>
            </a:r>
            <a:r>
              <a:rPr lang="en-US" dirty="0" smtClean="0"/>
              <a:t>PG families </a:t>
            </a:r>
            <a:br>
              <a:rPr lang="en-US" dirty="0" smtClean="0"/>
            </a:br>
            <a:r>
              <a:rPr lang="en-US" dirty="0" smtClean="0"/>
              <a:t>to </a:t>
            </a:r>
            <a:r>
              <a:rPr lang="en-US" dirty="0"/>
              <a:t>get out of the </a:t>
            </a:r>
            <a:r>
              <a:rPr lang="en-US" dirty="0" err="1" smtClean="0"/>
              <a:t>labirynth</a:t>
            </a:r>
            <a:endParaRPr lang="it-IT" dirty="0"/>
          </a:p>
        </p:txBody>
      </p:sp>
      <p:sp>
        <p:nvSpPr>
          <p:cNvPr id="2" name="Rettangolo 1"/>
          <p:cNvSpPr/>
          <p:nvPr/>
        </p:nvSpPr>
        <p:spPr>
          <a:xfrm>
            <a:off x="251520" y="3861048"/>
            <a:ext cx="8738396" cy="2677656"/>
          </a:xfrm>
          <a:prstGeom prst="rect">
            <a:avLst/>
          </a:prstGeom>
        </p:spPr>
        <p:txBody>
          <a:bodyPr wrap="square">
            <a:spAutoFit/>
          </a:bodyPr>
          <a:lstStyle/>
          <a:p>
            <a:pPr marL="457200" indent="-457200">
              <a:buAutoNum type="arabicParenR"/>
            </a:pPr>
            <a:r>
              <a:rPr lang="en-US" sz="2400" b="1" dirty="0" smtClean="0">
                <a:solidFill>
                  <a:srgbClr val="FFFF00"/>
                </a:solidFill>
              </a:rPr>
              <a:t>Consider and treat</a:t>
            </a:r>
            <a:r>
              <a:rPr lang="en-US" sz="2400" b="1" dirty="0" smtClean="0"/>
              <a:t> </a:t>
            </a:r>
            <a:r>
              <a:rPr lang="en-US" sz="2400" b="1" dirty="0">
                <a:solidFill>
                  <a:srgbClr val="FFFF00"/>
                </a:solidFill>
              </a:rPr>
              <a:t>their discomfort</a:t>
            </a:r>
            <a:r>
              <a:rPr lang="en-US" sz="2400" b="1" dirty="0"/>
              <a:t> as the most appropriate </a:t>
            </a:r>
            <a:r>
              <a:rPr lang="en-US" sz="2400" b="1" dirty="0" smtClean="0">
                <a:solidFill>
                  <a:srgbClr val="FFFF00"/>
                </a:solidFill>
              </a:rPr>
              <a:t>reaction </a:t>
            </a:r>
            <a:r>
              <a:rPr lang="en-US" sz="2400" b="1" dirty="0">
                <a:solidFill>
                  <a:srgbClr val="FFFF00"/>
                </a:solidFill>
              </a:rPr>
              <a:t>to </a:t>
            </a:r>
            <a:r>
              <a:rPr lang="en-US" sz="2400" b="1" dirty="0" smtClean="0">
                <a:solidFill>
                  <a:srgbClr val="FFFF00"/>
                </a:solidFill>
              </a:rPr>
              <a:t>the repeated </a:t>
            </a:r>
            <a:r>
              <a:rPr lang="en-US" sz="2400" b="1" dirty="0">
                <a:solidFill>
                  <a:srgbClr val="FFFF00"/>
                </a:solidFill>
              </a:rPr>
              <a:t>traumas </a:t>
            </a:r>
            <a:r>
              <a:rPr lang="en-US" sz="2400" b="1" dirty="0"/>
              <a:t>they are suffering every day </a:t>
            </a:r>
            <a:endParaRPr lang="en-US" sz="2400" b="1" dirty="0" smtClean="0"/>
          </a:p>
          <a:p>
            <a:pPr marL="457200" indent="-457200">
              <a:buAutoNum type="arabicParenR"/>
            </a:pPr>
            <a:r>
              <a:rPr lang="en-US" sz="2400" b="1" dirty="0" smtClean="0">
                <a:solidFill>
                  <a:srgbClr val="FFFF00"/>
                </a:solidFill>
              </a:rPr>
              <a:t>Organize around </a:t>
            </a:r>
            <a:r>
              <a:rPr lang="en-US" sz="2400" b="1" dirty="0">
                <a:solidFill>
                  <a:srgbClr val="FFFF00"/>
                </a:solidFill>
              </a:rPr>
              <a:t>their </a:t>
            </a:r>
            <a:r>
              <a:rPr lang="en-US" sz="2400" b="1" dirty="0" smtClean="0">
                <a:solidFill>
                  <a:srgbClr val="FFFF00"/>
                </a:solidFill>
              </a:rPr>
              <a:t>needs</a:t>
            </a:r>
            <a:r>
              <a:rPr lang="en-US" sz="2400" b="1" dirty="0" smtClean="0"/>
              <a:t> exhaustive and complete support services, adequate to </a:t>
            </a:r>
            <a:r>
              <a:rPr lang="en-US" sz="2400" b="1" dirty="0"/>
              <a:t>the weights that they </a:t>
            </a:r>
            <a:r>
              <a:rPr lang="en-US" sz="2400" b="1" dirty="0" smtClean="0"/>
              <a:t>are carrying (offering support in </a:t>
            </a:r>
            <a:r>
              <a:rPr lang="en-US" sz="2400" b="1" dirty="0"/>
              <a:t>all impacted </a:t>
            </a:r>
            <a:r>
              <a:rPr lang="en-US" sz="2400" b="1" dirty="0" smtClean="0"/>
              <a:t>areas,  a</a:t>
            </a:r>
            <a:r>
              <a:rPr lang="it-IT" sz="2400" b="1" dirty="0" err="1" smtClean="0"/>
              <a:t>lso</a:t>
            </a:r>
            <a:r>
              <a:rPr lang="it-IT" sz="2400" b="1" dirty="0" smtClean="0"/>
              <a:t> </a:t>
            </a:r>
            <a:r>
              <a:rPr lang="it-IT" sz="2400" b="1" dirty="0" err="1" smtClean="0"/>
              <a:t>practical</a:t>
            </a:r>
            <a:r>
              <a:rPr lang="en-US" sz="2400" b="1" dirty="0" smtClean="0"/>
              <a:t>)</a:t>
            </a:r>
          </a:p>
          <a:p>
            <a:pPr marL="457200" indent="-457200">
              <a:buAutoNum type="arabicParenR"/>
            </a:pPr>
            <a:r>
              <a:rPr lang="en-US" sz="2400" b="1" dirty="0" smtClean="0">
                <a:solidFill>
                  <a:srgbClr val="FFFF00"/>
                </a:solidFill>
              </a:rPr>
              <a:t>Promote</a:t>
            </a:r>
            <a:r>
              <a:rPr lang="en-US" sz="2400" b="1" dirty="0" smtClean="0"/>
              <a:t> </a:t>
            </a:r>
            <a:r>
              <a:rPr lang="en-US" sz="2400" b="1" dirty="0">
                <a:solidFill>
                  <a:srgbClr val="FFFF00"/>
                </a:solidFill>
              </a:rPr>
              <a:t>cultural </a:t>
            </a:r>
            <a:r>
              <a:rPr lang="en-US" sz="2400" b="1" dirty="0" smtClean="0">
                <a:solidFill>
                  <a:srgbClr val="FFFF00"/>
                </a:solidFill>
              </a:rPr>
              <a:t>change</a:t>
            </a:r>
            <a:r>
              <a:rPr lang="en-US" sz="2400" b="1" dirty="0" smtClean="0"/>
              <a:t> in the community: </a:t>
            </a:r>
            <a:r>
              <a:rPr lang="en-US" sz="2400" b="1" dirty="0"/>
              <a:t>give voice to their suffering</a:t>
            </a:r>
            <a:endParaRPr lang="it-IT" sz="2400" b="1" dirty="0"/>
          </a:p>
        </p:txBody>
      </p:sp>
    </p:spTree>
    <p:extLst>
      <p:ext uri="{BB962C8B-B14F-4D97-AF65-F5344CB8AC3E}">
        <p14:creationId xmlns:p14="http://schemas.microsoft.com/office/powerpoint/2010/main" val="4398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92696"/>
            <a:ext cx="8229600" cy="5433467"/>
          </a:xfrm>
        </p:spPr>
        <p:txBody>
          <a:bodyPr/>
          <a:lstStyle/>
          <a:p>
            <a:pPr marL="0" indent="0">
              <a:buNone/>
            </a:pPr>
            <a:r>
              <a:rPr lang="it-IT" sz="4000" b="1" dirty="0" err="1" smtClean="0"/>
              <a:t>Thanks</a:t>
            </a:r>
            <a:r>
              <a:rPr lang="it-IT" sz="4000" b="1" dirty="0" smtClean="0"/>
              <a:t> for </a:t>
            </a:r>
            <a:r>
              <a:rPr lang="it-IT" sz="4000" b="1" dirty="0" err="1" smtClean="0"/>
              <a:t>your</a:t>
            </a:r>
            <a:r>
              <a:rPr lang="it-IT" sz="4000" b="1" dirty="0" smtClean="0"/>
              <a:t> </a:t>
            </a:r>
            <a:r>
              <a:rPr lang="it-IT" sz="4000" b="1" dirty="0" err="1" smtClean="0"/>
              <a:t>attention</a:t>
            </a:r>
            <a:r>
              <a:rPr lang="it-IT" sz="4000" b="1" dirty="0" smtClean="0"/>
              <a:t>!</a:t>
            </a:r>
          </a:p>
          <a:p>
            <a:pPr marL="0" indent="0">
              <a:buNone/>
            </a:pPr>
            <a:r>
              <a:rPr lang="it-IT" dirty="0" smtClean="0"/>
              <a:t>Daniela </a:t>
            </a:r>
            <a:r>
              <a:rPr lang="it-IT" dirty="0" err="1" smtClean="0"/>
              <a:t>Capitanucci</a:t>
            </a:r>
            <a:endParaRPr lang="it-IT" dirty="0" smtClean="0"/>
          </a:p>
          <a:p>
            <a:pPr marL="0" indent="0">
              <a:buNone/>
            </a:pPr>
            <a:r>
              <a:rPr lang="it-IT" dirty="0" smtClean="0">
                <a:hlinkClick r:id="rId2"/>
              </a:rPr>
              <a:t>capitanucci@andinrete.it</a:t>
            </a:r>
            <a:r>
              <a:rPr lang="it-IT" dirty="0" smtClean="0"/>
              <a:t> </a:t>
            </a:r>
          </a:p>
          <a:p>
            <a:pPr marL="0" indent="0">
              <a:buNone/>
            </a:pPr>
            <a:r>
              <a:rPr lang="it-IT" dirty="0" smtClean="0">
                <a:hlinkClick r:id="rId3"/>
              </a:rPr>
              <a:t>www.andinrete.it</a:t>
            </a:r>
            <a:r>
              <a:rPr lang="it-IT" dirty="0" smtClean="0"/>
              <a:t> </a:t>
            </a:r>
          </a:p>
          <a:p>
            <a:pPr marL="0" indent="0">
              <a:buNone/>
            </a:pPr>
            <a:r>
              <a:rPr lang="it-IT" sz="2400" dirty="0" smtClean="0">
                <a:hlinkClick r:id="rId4"/>
              </a:rPr>
              <a:t>https://www.facebook.com/Azzardo.e.Nuove.Dipendenze/</a:t>
            </a:r>
            <a:r>
              <a:rPr lang="it-IT" sz="2400" dirty="0" smtClean="0"/>
              <a:t> </a:t>
            </a:r>
            <a:endParaRPr lang="it-IT" dirty="0"/>
          </a:p>
        </p:txBody>
      </p:sp>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4126115"/>
            <a:ext cx="1292704" cy="1240996"/>
          </a:xfrm>
          <a:prstGeom prst="rect">
            <a:avLst/>
          </a:prstGeom>
        </p:spPr>
      </p:pic>
      <p:pic>
        <p:nvPicPr>
          <p:cNvPr id="2" name="Immagin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8240" y="4380742"/>
            <a:ext cx="5715000" cy="952500"/>
          </a:xfrm>
          <a:prstGeom prst="rect">
            <a:avLst/>
          </a:prstGeom>
        </p:spPr>
      </p:pic>
      <p:sp>
        <p:nvSpPr>
          <p:cNvPr id="4" name="Segnaposto piè di pagina 3"/>
          <p:cNvSpPr>
            <a:spLocks noGrp="1"/>
          </p:cNvSpPr>
          <p:nvPr>
            <p:ph type="ftr" sz="quarter" idx="11"/>
          </p:nvPr>
        </p:nvSpPr>
        <p:spPr>
          <a:xfrm>
            <a:off x="1835696" y="6356350"/>
            <a:ext cx="4184104" cy="365125"/>
          </a:xfrm>
        </p:spPr>
        <p:txBody>
          <a:bodyPr/>
          <a:lstStyle/>
          <a:p>
            <a:r>
              <a:rPr lang="it-IT" dirty="0" smtClean="0">
                <a:solidFill>
                  <a:prstClr val="black">
                    <a:tint val="75000"/>
                  </a:prstClr>
                </a:solidFill>
              </a:rPr>
              <a:t>Daniela </a:t>
            </a:r>
            <a:r>
              <a:rPr lang="it-IT" dirty="0" err="1" smtClean="0">
                <a:solidFill>
                  <a:prstClr val="black">
                    <a:tint val="75000"/>
                  </a:prstClr>
                </a:solidFill>
              </a:rPr>
              <a:t>Capitanucci</a:t>
            </a:r>
            <a:r>
              <a:rPr lang="it-IT" dirty="0" smtClean="0">
                <a:solidFill>
                  <a:prstClr val="black">
                    <a:tint val="75000"/>
                  </a:prstClr>
                </a:solidFill>
              </a:rPr>
              <a:t>-AND-Azzardo e Nuove Dipendenze</a:t>
            </a:r>
            <a:endParaRPr lang="it-IT" dirty="0">
              <a:solidFill>
                <a:prstClr val="black">
                  <a:tint val="75000"/>
                </a:prstClr>
              </a:solidFill>
            </a:endParaRPr>
          </a:p>
        </p:txBody>
      </p:sp>
    </p:spTree>
    <p:extLst>
      <p:ext uri="{BB962C8B-B14F-4D97-AF65-F5344CB8AC3E}">
        <p14:creationId xmlns:p14="http://schemas.microsoft.com/office/powerpoint/2010/main" val="309187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t>The </a:t>
            </a:r>
            <a:r>
              <a:rPr lang="it-IT" b="1" dirty="0" err="1"/>
              <a:t>Italian</a:t>
            </a:r>
            <a:r>
              <a:rPr lang="it-IT" b="1" dirty="0"/>
              <a:t> </a:t>
            </a:r>
            <a:r>
              <a:rPr lang="it-IT" b="1" dirty="0" err="1"/>
              <a:t>context</a:t>
            </a:r>
            <a:r>
              <a:rPr lang="it-IT" b="1" dirty="0"/>
              <a:t>: </a:t>
            </a:r>
            <a:r>
              <a:rPr lang="it-IT" b="1" dirty="0" smtClean="0"/>
              <a:t/>
            </a:r>
            <a:br>
              <a:rPr lang="it-IT" b="1" dirty="0" smtClean="0"/>
            </a:br>
            <a:r>
              <a:rPr lang="en-US" b="1" dirty="0" smtClean="0"/>
              <a:t>characteristics </a:t>
            </a:r>
            <a:r>
              <a:rPr lang="en-US" b="1" dirty="0"/>
              <a:t>of the gambling offer</a:t>
            </a:r>
            <a:endParaRPr lang="it-IT" dirty="0"/>
          </a:p>
        </p:txBody>
      </p:sp>
      <p:sp>
        <p:nvSpPr>
          <p:cNvPr id="3" name="Segnaposto contenuto 2"/>
          <p:cNvSpPr>
            <a:spLocks noGrp="1"/>
          </p:cNvSpPr>
          <p:nvPr>
            <p:ph idx="1"/>
          </p:nvPr>
        </p:nvSpPr>
        <p:spPr/>
        <p:txBody>
          <a:bodyPr>
            <a:normAutofit fontScale="92500" lnSpcReduction="20000"/>
          </a:bodyPr>
          <a:lstStyle/>
          <a:p>
            <a:pPr marL="0" indent="0">
              <a:buNone/>
            </a:pPr>
            <a:r>
              <a:rPr lang="en-US" dirty="0"/>
              <a:t>The process of </a:t>
            </a:r>
            <a:r>
              <a:rPr lang="en-US" b="1" dirty="0"/>
              <a:t>legalization of gambling</a:t>
            </a:r>
            <a:r>
              <a:rPr lang="en-US" dirty="0"/>
              <a:t>, started in Italy </a:t>
            </a:r>
            <a:r>
              <a:rPr lang="en-US" b="1" dirty="0"/>
              <a:t>since 2003</a:t>
            </a:r>
            <a:r>
              <a:rPr lang="en-US" dirty="0"/>
              <a:t> (through the industrialization of the sector thanks to the concession regime) created a </a:t>
            </a:r>
            <a:r>
              <a:rPr lang="en-US" b="1" dirty="0"/>
              <a:t>capillary offer</a:t>
            </a:r>
          </a:p>
          <a:p>
            <a:r>
              <a:rPr lang="en-US" dirty="0"/>
              <a:t>which has indiscriminately </a:t>
            </a:r>
            <a:r>
              <a:rPr lang="en-US" b="1" dirty="0"/>
              <a:t>reached all citizens in their places of life</a:t>
            </a:r>
          </a:p>
          <a:p>
            <a:r>
              <a:rPr lang="en-US" dirty="0"/>
              <a:t>both through </a:t>
            </a:r>
            <a:r>
              <a:rPr lang="en-US" b="1" dirty="0" smtClean="0"/>
              <a:t>“physical” </a:t>
            </a:r>
            <a:r>
              <a:rPr lang="en-US" b="1" dirty="0"/>
              <a:t>gambling</a:t>
            </a:r>
            <a:r>
              <a:rPr lang="en-US" dirty="0"/>
              <a:t> (what can be found in bars, tobacconists, slot rooms, betting shops, etc.)</a:t>
            </a:r>
          </a:p>
          <a:p>
            <a:r>
              <a:rPr lang="en-US" dirty="0"/>
              <a:t>both through </a:t>
            </a:r>
            <a:r>
              <a:rPr lang="en-US" b="1" dirty="0" smtClean="0"/>
              <a:t>“digital” </a:t>
            </a:r>
            <a:r>
              <a:rPr lang="en-US" b="1" dirty="0"/>
              <a:t>gambling</a:t>
            </a:r>
            <a:r>
              <a:rPr lang="en-US" dirty="0"/>
              <a:t> (online, app, etc.).</a:t>
            </a:r>
            <a:endParaRPr lang="it-IT" dirty="0"/>
          </a:p>
        </p:txBody>
      </p:sp>
      <p:pic>
        <p:nvPicPr>
          <p:cNvPr id="4"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757391"/>
            <a:ext cx="949968" cy="911969"/>
          </a:xfrm>
          <a:prstGeom prst="rect">
            <a:avLst/>
          </a:prstGeom>
        </p:spPr>
      </p:pic>
    </p:spTree>
    <p:extLst>
      <p:ext uri="{BB962C8B-B14F-4D97-AF65-F5344CB8AC3E}">
        <p14:creationId xmlns:p14="http://schemas.microsoft.com/office/powerpoint/2010/main" val="497721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813" y="9847"/>
            <a:ext cx="3815313" cy="2050999"/>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 y="3203036"/>
            <a:ext cx="1732963" cy="365496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71400"/>
            <a:ext cx="3714750" cy="2571750"/>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109700" y="2666963"/>
            <a:ext cx="4797152" cy="3584922"/>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0738" y="3861048"/>
            <a:ext cx="3843262" cy="2996952"/>
          </a:xfrm>
          <a:prstGeom prst="rect">
            <a:avLst/>
          </a:prstGeom>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0738" y="2097336"/>
            <a:ext cx="3808628" cy="2051744"/>
          </a:xfrm>
          <a:prstGeom prst="rect">
            <a:avLst/>
          </a:prstGeom>
        </p:spPr>
      </p:pic>
      <p:pic>
        <p:nvPicPr>
          <p:cNvPr id="9" name="Immagin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512" y="0"/>
            <a:ext cx="2160240" cy="3179928"/>
          </a:xfrm>
          <a:prstGeom prst="rect">
            <a:avLst/>
          </a:prstGeom>
        </p:spPr>
      </p:pic>
      <p:sp>
        <p:nvSpPr>
          <p:cNvPr id="10" name="Rectangle 6"/>
          <p:cNvSpPr>
            <a:spLocks noChangeArrowheads="1"/>
          </p:cNvSpPr>
          <p:nvPr/>
        </p:nvSpPr>
        <p:spPr bwMode="auto">
          <a:xfrm>
            <a:off x="827584" y="6131768"/>
            <a:ext cx="6480720" cy="609600"/>
          </a:xfrm>
          <a:prstGeom prst="rect">
            <a:avLst/>
          </a:prstGeom>
          <a:noFill/>
          <a:ln w="12700">
            <a:noFill/>
            <a:miter lim="800000"/>
            <a:headEnd/>
            <a:tailEnd/>
          </a:ln>
        </p:spPr>
        <p:txBody>
          <a:bodyPr lIns="90488" tIns="44450" rIns="90488" bIns="44450" anchor="b"/>
          <a:lstStyle/>
          <a:p>
            <a:pPr algn="ctr">
              <a:defRPr/>
            </a:pPr>
            <a:r>
              <a:rPr lang="fr-FR" sz="3600" dirty="0" err="1" smtClean="0">
                <a:latin typeface="+mj-lt"/>
              </a:rPr>
              <a:t>Gambling</a:t>
            </a:r>
            <a:r>
              <a:rPr lang="fr-FR" sz="3600" dirty="0" smtClean="0">
                <a:latin typeface="+mj-lt"/>
              </a:rPr>
              <a:t> in </a:t>
            </a:r>
            <a:r>
              <a:rPr lang="fr-FR" sz="3600" dirty="0" err="1" smtClean="0">
                <a:latin typeface="+mj-lt"/>
              </a:rPr>
              <a:t>Italy</a:t>
            </a:r>
            <a:r>
              <a:rPr lang="fr-FR" sz="3600" dirty="0" smtClean="0">
                <a:latin typeface="+mj-lt"/>
              </a:rPr>
              <a:t> </a:t>
            </a:r>
          </a:p>
          <a:p>
            <a:pPr algn="ctr">
              <a:defRPr/>
            </a:pPr>
            <a:r>
              <a:rPr lang="fr-FR" sz="6600" b="1" dirty="0" err="1" smtClean="0">
                <a:solidFill>
                  <a:srgbClr val="00FF00"/>
                </a:solidFill>
                <a:latin typeface="+mj-lt"/>
              </a:rPr>
              <a:t>is</a:t>
            </a:r>
            <a:r>
              <a:rPr lang="fr-FR" sz="6600" b="1" dirty="0" smtClean="0">
                <a:solidFill>
                  <a:srgbClr val="00FF00"/>
                </a:solidFill>
                <a:latin typeface="+mj-lt"/>
              </a:rPr>
              <a:t> </a:t>
            </a:r>
            <a:r>
              <a:rPr lang="fr-FR" sz="6600" b="1" dirty="0" err="1" smtClean="0">
                <a:solidFill>
                  <a:srgbClr val="00FF00"/>
                </a:solidFill>
                <a:latin typeface="+mj-lt"/>
              </a:rPr>
              <a:t>everywhere</a:t>
            </a:r>
            <a:endParaRPr lang="fr-FR" sz="8800" b="1" dirty="0">
              <a:solidFill>
                <a:srgbClr val="00FF00"/>
              </a:solidFill>
              <a:latin typeface="+mj-lt"/>
            </a:endParaRPr>
          </a:p>
        </p:txBody>
      </p:sp>
    </p:spTree>
    <p:extLst>
      <p:ext uri="{BB962C8B-B14F-4D97-AF65-F5344CB8AC3E}">
        <p14:creationId xmlns:p14="http://schemas.microsoft.com/office/powerpoint/2010/main" val="1930117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9392"/>
            <a:ext cx="8229600" cy="1143000"/>
          </a:xfrm>
        </p:spPr>
        <p:txBody>
          <a:bodyPr/>
          <a:lstStyle/>
          <a:p>
            <a:r>
              <a:rPr lang="it-IT" dirty="0" err="1" smtClean="0">
                <a:solidFill>
                  <a:srgbClr val="FF0066"/>
                </a:solidFill>
              </a:rPr>
              <a:t>Gambling</a:t>
            </a:r>
            <a:r>
              <a:rPr lang="it-IT" dirty="0" smtClean="0">
                <a:solidFill>
                  <a:srgbClr val="FF0066"/>
                </a:solidFill>
              </a:rPr>
              <a:t> </a:t>
            </a:r>
            <a:r>
              <a:rPr lang="it-IT" dirty="0" err="1" smtClean="0">
                <a:solidFill>
                  <a:srgbClr val="FF0066"/>
                </a:solidFill>
              </a:rPr>
              <a:t>land</a:t>
            </a:r>
            <a:r>
              <a:rPr lang="it-IT" dirty="0" smtClean="0">
                <a:solidFill>
                  <a:srgbClr val="FF0066"/>
                </a:solidFill>
              </a:rPr>
              <a:t> </a:t>
            </a:r>
            <a:r>
              <a:rPr lang="it-IT" dirty="0" err="1" smtClean="0">
                <a:solidFill>
                  <a:srgbClr val="FF0066"/>
                </a:solidFill>
              </a:rPr>
              <a:t>based</a:t>
            </a:r>
            <a:r>
              <a:rPr lang="it-IT" dirty="0" smtClean="0">
                <a:solidFill>
                  <a:srgbClr val="FF0066"/>
                </a:solidFill>
              </a:rPr>
              <a:t> </a:t>
            </a:r>
            <a:r>
              <a:rPr lang="it-IT" dirty="0" err="1" smtClean="0">
                <a:solidFill>
                  <a:srgbClr val="FF0066"/>
                </a:solidFill>
              </a:rPr>
              <a:t>offer</a:t>
            </a:r>
            <a:endParaRPr lang="it-IT" dirty="0">
              <a:solidFill>
                <a:srgbClr val="FF0066"/>
              </a:solidFill>
            </a:endParaRPr>
          </a:p>
        </p:txBody>
      </p:sp>
      <p:sp>
        <p:nvSpPr>
          <p:cNvPr id="3" name="Segnaposto contenuto 2"/>
          <p:cNvSpPr>
            <a:spLocks noGrp="1"/>
          </p:cNvSpPr>
          <p:nvPr>
            <p:ph idx="1"/>
          </p:nvPr>
        </p:nvSpPr>
        <p:spPr>
          <a:xfrm>
            <a:off x="457200" y="908720"/>
            <a:ext cx="8229600" cy="6048672"/>
          </a:xfrm>
        </p:spPr>
        <p:txBody>
          <a:bodyPr>
            <a:normAutofit fontScale="62500" lnSpcReduction="20000"/>
          </a:bodyPr>
          <a:lstStyle/>
          <a:p>
            <a:pPr marL="0" indent="0">
              <a:buNone/>
            </a:pPr>
            <a:r>
              <a:rPr lang="it-IT" sz="5100" b="1" dirty="0" err="1" smtClean="0">
                <a:solidFill>
                  <a:srgbClr val="FFFF00"/>
                </a:solidFill>
              </a:rPr>
              <a:t>Low</a:t>
            </a:r>
            <a:r>
              <a:rPr lang="it-IT" sz="5100" b="1" dirty="0" smtClean="0">
                <a:solidFill>
                  <a:srgbClr val="FFFF00"/>
                </a:solidFill>
              </a:rPr>
              <a:t> </a:t>
            </a:r>
            <a:r>
              <a:rPr lang="it-IT" sz="5100" b="1" dirty="0" err="1" smtClean="0">
                <a:solidFill>
                  <a:srgbClr val="FFFF00"/>
                </a:solidFill>
              </a:rPr>
              <a:t>threshold</a:t>
            </a:r>
            <a:r>
              <a:rPr lang="it-IT" sz="5100" b="1" dirty="0" smtClean="0">
                <a:solidFill>
                  <a:srgbClr val="FFFF00"/>
                </a:solidFill>
              </a:rPr>
              <a:t> – easy </a:t>
            </a:r>
            <a:r>
              <a:rPr lang="it-IT" sz="5100" b="1" dirty="0" err="1" smtClean="0">
                <a:solidFill>
                  <a:srgbClr val="FFFF00"/>
                </a:solidFill>
              </a:rPr>
              <a:t>accessibility</a:t>
            </a:r>
            <a:endParaRPr lang="it-IT" sz="5100" b="1" dirty="0" smtClean="0">
              <a:solidFill>
                <a:srgbClr val="FFFF00"/>
              </a:solidFill>
            </a:endParaRPr>
          </a:p>
          <a:p>
            <a:r>
              <a:rPr lang="it-IT" sz="4500" b="1" dirty="0" smtClean="0">
                <a:solidFill>
                  <a:srgbClr val="FF0000"/>
                </a:solidFill>
              </a:rPr>
              <a:t>450.000</a:t>
            </a:r>
            <a:r>
              <a:rPr lang="it-IT" sz="4500" b="1" dirty="0" smtClean="0">
                <a:solidFill>
                  <a:srgbClr val="FF3300"/>
                </a:solidFill>
              </a:rPr>
              <a:t> Slot </a:t>
            </a:r>
            <a:r>
              <a:rPr lang="it-IT" sz="4500" b="1" dirty="0" err="1" smtClean="0">
                <a:solidFill>
                  <a:srgbClr val="FF3300"/>
                </a:solidFill>
              </a:rPr>
              <a:t>machines</a:t>
            </a:r>
            <a:r>
              <a:rPr lang="it-IT" sz="4500" b="1" dirty="0" smtClean="0"/>
              <a:t> (80% in coffee </a:t>
            </a:r>
            <a:r>
              <a:rPr lang="it-IT" sz="4500" b="1" dirty="0" err="1" smtClean="0"/>
              <a:t>bars</a:t>
            </a:r>
            <a:r>
              <a:rPr lang="it-IT" sz="4500" b="1" dirty="0" smtClean="0"/>
              <a:t>, </a:t>
            </a:r>
          </a:p>
          <a:p>
            <a:pPr marL="0" indent="0">
              <a:buNone/>
            </a:pPr>
            <a:r>
              <a:rPr lang="it-IT" sz="4500" b="1" dirty="0"/>
              <a:t>	</a:t>
            </a:r>
            <a:r>
              <a:rPr lang="it-IT" sz="4500" b="1" dirty="0" err="1" smtClean="0"/>
              <a:t>pubs</a:t>
            </a:r>
            <a:r>
              <a:rPr lang="it-IT" sz="4500" b="1" dirty="0" smtClean="0"/>
              <a:t>, </a:t>
            </a:r>
            <a:r>
              <a:rPr lang="it-IT" sz="4500" b="1" dirty="0" err="1" smtClean="0"/>
              <a:t>tobacconist</a:t>
            </a:r>
            <a:r>
              <a:rPr lang="it-IT" sz="4500" b="1" dirty="0" smtClean="0"/>
              <a:t> …) </a:t>
            </a:r>
            <a:endParaRPr lang="it-IT" b="1" dirty="0" smtClean="0"/>
          </a:p>
          <a:p>
            <a:r>
              <a:rPr lang="it-IT" sz="4500" b="1" dirty="0" smtClean="0">
                <a:solidFill>
                  <a:srgbClr val="FF0000"/>
                </a:solidFill>
              </a:rPr>
              <a:t>50.000</a:t>
            </a:r>
            <a:r>
              <a:rPr lang="it-IT" sz="4500" b="1" dirty="0" smtClean="0">
                <a:solidFill>
                  <a:srgbClr val="FF3300"/>
                </a:solidFill>
              </a:rPr>
              <a:t> </a:t>
            </a:r>
            <a:r>
              <a:rPr lang="it-IT" sz="4500" b="1" dirty="0" err="1" smtClean="0">
                <a:solidFill>
                  <a:srgbClr val="FF3300"/>
                </a:solidFill>
              </a:rPr>
              <a:t>V.L.T.s</a:t>
            </a:r>
            <a:r>
              <a:rPr lang="it-IT" sz="4500" dirty="0" smtClean="0"/>
              <a:t> (</a:t>
            </a:r>
            <a:r>
              <a:rPr lang="it-IT" sz="4500" dirty="0" err="1" smtClean="0"/>
              <a:t>most</a:t>
            </a:r>
            <a:r>
              <a:rPr lang="it-IT" sz="4500" dirty="0" smtClean="0"/>
              <a:t> in </a:t>
            </a:r>
            <a:r>
              <a:rPr lang="it-IT" sz="4500" dirty="0" err="1" smtClean="0"/>
              <a:t>gambling</a:t>
            </a:r>
            <a:r>
              <a:rPr lang="it-IT" sz="4500" dirty="0" smtClean="0"/>
              <a:t> </a:t>
            </a:r>
            <a:r>
              <a:rPr lang="it-IT" sz="4500" dirty="0" err="1" smtClean="0"/>
              <a:t>venues</a:t>
            </a:r>
            <a:r>
              <a:rPr lang="it-IT" sz="4500" dirty="0" smtClean="0"/>
              <a:t>) – High </a:t>
            </a:r>
            <a:r>
              <a:rPr lang="it-IT" sz="4500" dirty="0" err="1" smtClean="0"/>
              <a:t>stakes</a:t>
            </a:r>
            <a:endParaRPr lang="it-IT" dirty="0" smtClean="0"/>
          </a:p>
          <a:p>
            <a:r>
              <a:rPr lang="it-IT" sz="3800" b="1" dirty="0" smtClean="0">
                <a:solidFill>
                  <a:srgbClr val="FF3300"/>
                </a:solidFill>
              </a:rPr>
              <a:t>Scratch </a:t>
            </a:r>
            <a:r>
              <a:rPr lang="it-IT" sz="3800" b="1" dirty="0" err="1" smtClean="0">
                <a:solidFill>
                  <a:srgbClr val="FF3300"/>
                </a:solidFill>
              </a:rPr>
              <a:t>cards</a:t>
            </a:r>
            <a:r>
              <a:rPr lang="it-IT" sz="3800" b="1" dirty="0" smtClean="0"/>
              <a:t> - ticket </a:t>
            </a:r>
            <a:r>
              <a:rPr lang="it-IT" sz="3800" b="1" dirty="0" err="1" smtClean="0"/>
              <a:t>value</a:t>
            </a:r>
            <a:r>
              <a:rPr lang="it-IT" sz="3800" b="1" dirty="0" smtClean="0"/>
              <a:t>: </a:t>
            </a:r>
            <a:r>
              <a:rPr lang="it-IT" sz="3800" b="1" dirty="0" smtClean="0">
                <a:solidFill>
                  <a:srgbClr val="FF3300"/>
                </a:solidFill>
              </a:rPr>
              <a:t>1-20 </a:t>
            </a:r>
            <a:r>
              <a:rPr lang="it-IT" sz="3800" b="1" dirty="0" err="1" smtClean="0">
                <a:solidFill>
                  <a:srgbClr val="FF3300"/>
                </a:solidFill>
              </a:rPr>
              <a:t>euros</a:t>
            </a:r>
            <a:endParaRPr lang="it-IT" b="1" dirty="0" smtClean="0">
              <a:solidFill>
                <a:srgbClr val="FF3300"/>
              </a:solidFill>
            </a:endParaRPr>
          </a:p>
          <a:p>
            <a:r>
              <a:rPr lang="it-IT" b="1" dirty="0" smtClean="0"/>
              <a:t>Lotto</a:t>
            </a:r>
            <a:r>
              <a:rPr lang="it-IT" dirty="0" smtClean="0"/>
              <a:t> (</a:t>
            </a:r>
            <a:r>
              <a:rPr lang="it-IT" dirty="0" err="1" smtClean="0"/>
              <a:t>fixed</a:t>
            </a:r>
            <a:r>
              <a:rPr lang="it-IT" dirty="0" smtClean="0"/>
              <a:t> quota </a:t>
            </a:r>
            <a:r>
              <a:rPr lang="it-IT" dirty="0" err="1" smtClean="0"/>
              <a:t>drawings</a:t>
            </a:r>
            <a:r>
              <a:rPr lang="it-IT" dirty="0"/>
              <a:t>)</a:t>
            </a:r>
            <a:r>
              <a:rPr lang="it-IT" dirty="0" smtClean="0"/>
              <a:t> and Superenalotto (</a:t>
            </a:r>
            <a:r>
              <a:rPr lang="it-IT" dirty="0" err="1" smtClean="0"/>
              <a:t>variable</a:t>
            </a:r>
            <a:r>
              <a:rPr lang="it-IT" dirty="0" smtClean="0"/>
              <a:t> quota </a:t>
            </a:r>
            <a:r>
              <a:rPr lang="it-IT" dirty="0" err="1" smtClean="0"/>
              <a:t>drawings</a:t>
            </a:r>
            <a:r>
              <a:rPr lang="it-IT" dirty="0" smtClean="0"/>
              <a:t>): 3 </a:t>
            </a:r>
            <a:r>
              <a:rPr lang="it-IT" dirty="0" err="1" smtClean="0"/>
              <a:t>times</a:t>
            </a:r>
            <a:r>
              <a:rPr lang="it-IT" dirty="0" smtClean="0"/>
              <a:t> per week</a:t>
            </a:r>
          </a:p>
          <a:p>
            <a:r>
              <a:rPr lang="it-IT" b="1" dirty="0" err="1" smtClean="0"/>
              <a:t>Instant</a:t>
            </a:r>
            <a:r>
              <a:rPr lang="it-IT" b="1" dirty="0" smtClean="0"/>
              <a:t> Lotto </a:t>
            </a:r>
            <a:r>
              <a:rPr lang="it-IT" b="1" dirty="0" err="1" smtClean="0"/>
              <a:t>drawings</a:t>
            </a:r>
            <a:r>
              <a:rPr lang="it-IT" dirty="0" smtClean="0"/>
              <a:t>: 1 </a:t>
            </a:r>
            <a:r>
              <a:rPr lang="it-IT" dirty="0" err="1" smtClean="0"/>
              <a:t>every</a:t>
            </a:r>
            <a:r>
              <a:rPr lang="it-IT" dirty="0" smtClean="0"/>
              <a:t> 5 minutes</a:t>
            </a:r>
          </a:p>
          <a:p>
            <a:r>
              <a:rPr lang="it-IT" dirty="0" smtClean="0"/>
              <a:t>«Ambetto»: Lotto </a:t>
            </a:r>
            <a:r>
              <a:rPr lang="it-IT" dirty="0" err="1" smtClean="0"/>
              <a:t>variation</a:t>
            </a:r>
            <a:r>
              <a:rPr lang="it-IT" dirty="0" smtClean="0"/>
              <a:t> </a:t>
            </a:r>
            <a:r>
              <a:rPr lang="it-IT" dirty="0" err="1" smtClean="0"/>
              <a:t>based</a:t>
            </a:r>
            <a:r>
              <a:rPr lang="it-IT" dirty="0" smtClean="0"/>
              <a:t> on </a:t>
            </a:r>
            <a:r>
              <a:rPr lang="it-IT" i="1" dirty="0" err="1" smtClean="0"/>
              <a:t>near</a:t>
            </a:r>
            <a:r>
              <a:rPr lang="it-IT" i="1" dirty="0" smtClean="0"/>
              <a:t> </a:t>
            </a:r>
            <a:r>
              <a:rPr lang="it-IT" i="1" dirty="0" err="1" smtClean="0"/>
              <a:t>misses</a:t>
            </a:r>
            <a:r>
              <a:rPr lang="it-IT" dirty="0" smtClean="0"/>
              <a:t> cognitive </a:t>
            </a:r>
            <a:r>
              <a:rPr lang="it-IT" dirty="0" err="1" smtClean="0"/>
              <a:t>distorsion</a:t>
            </a:r>
            <a:endParaRPr lang="it-IT" dirty="0" smtClean="0"/>
          </a:p>
          <a:p>
            <a:r>
              <a:rPr lang="it-IT" dirty="0" err="1" smtClean="0"/>
              <a:t>Win</a:t>
            </a:r>
            <a:r>
              <a:rPr lang="it-IT" dirty="0" smtClean="0"/>
              <a:t> for life (</a:t>
            </a:r>
            <a:r>
              <a:rPr lang="it-IT" dirty="0" err="1" smtClean="0"/>
              <a:t>many</a:t>
            </a:r>
            <a:r>
              <a:rPr lang="it-IT" dirty="0" smtClean="0"/>
              <a:t> </a:t>
            </a:r>
            <a:r>
              <a:rPr lang="it-IT" dirty="0" err="1" smtClean="0"/>
              <a:t>drawings</a:t>
            </a:r>
            <a:r>
              <a:rPr lang="it-IT" dirty="0" smtClean="0"/>
              <a:t> per </a:t>
            </a:r>
            <a:r>
              <a:rPr lang="it-IT" dirty="0" err="1" smtClean="0"/>
              <a:t>day</a:t>
            </a:r>
            <a:r>
              <a:rPr lang="it-IT" dirty="0" smtClean="0"/>
              <a:t>)</a:t>
            </a:r>
          </a:p>
          <a:p>
            <a:r>
              <a:rPr lang="it-IT" sz="3800" b="1" dirty="0" smtClean="0">
                <a:solidFill>
                  <a:srgbClr val="FF3300"/>
                </a:solidFill>
              </a:rPr>
              <a:t>Sport, </a:t>
            </a:r>
            <a:r>
              <a:rPr lang="it-IT" sz="3800" b="1" dirty="0" err="1" smtClean="0">
                <a:solidFill>
                  <a:srgbClr val="FF3300"/>
                </a:solidFill>
              </a:rPr>
              <a:t>horse</a:t>
            </a:r>
            <a:r>
              <a:rPr lang="it-IT" sz="3800" b="1" dirty="0" smtClean="0">
                <a:solidFill>
                  <a:srgbClr val="FF3300"/>
                </a:solidFill>
              </a:rPr>
              <a:t> and </a:t>
            </a:r>
            <a:r>
              <a:rPr lang="it-IT" sz="3800" b="1" dirty="0" err="1" smtClean="0">
                <a:solidFill>
                  <a:srgbClr val="FF3300"/>
                </a:solidFill>
              </a:rPr>
              <a:t>other</a:t>
            </a:r>
            <a:r>
              <a:rPr lang="it-IT" sz="3800" b="1" dirty="0" smtClean="0">
                <a:solidFill>
                  <a:srgbClr val="FF3300"/>
                </a:solidFill>
              </a:rPr>
              <a:t> </a:t>
            </a:r>
            <a:r>
              <a:rPr lang="it-IT" sz="3800" b="1" dirty="0" err="1" smtClean="0">
                <a:solidFill>
                  <a:srgbClr val="FF3300"/>
                </a:solidFill>
              </a:rPr>
              <a:t>events</a:t>
            </a:r>
            <a:r>
              <a:rPr lang="it-IT" sz="3800" b="1" dirty="0" smtClean="0">
                <a:solidFill>
                  <a:srgbClr val="FF3300"/>
                </a:solidFill>
              </a:rPr>
              <a:t> </a:t>
            </a:r>
            <a:r>
              <a:rPr lang="it-IT" sz="3800" b="1" dirty="0" err="1" smtClean="0">
                <a:solidFill>
                  <a:srgbClr val="FF3300"/>
                </a:solidFill>
              </a:rPr>
              <a:t>betting</a:t>
            </a:r>
            <a:r>
              <a:rPr lang="it-IT" sz="3800" b="1" dirty="0" smtClean="0">
                <a:solidFill>
                  <a:srgbClr val="FF3300"/>
                </a:solidFill>
              </a:rPr>
              <a:t> </a:t>
            </a:r>
            <a:r>
              <a:rPr lang="it-IT" dirty="0" smtClean="0"/>
              <a:t>in corner </a:t>
            </a:r>
            <a:r>
              <a:rPr lang="it-IT" dirty="0" err="1" smtClean="0"/>
              <a:t>shops</a:t>
            </a:r>
            <a:endParaRPr lang="it-IT" dirty="0" smtClean="0"/>
          </a:p>
          <a:p>
            <a:r>
              <a:rPr lang="it-IT" dirty="0" smtClean="0"/>
              <a:t>Bingo</a:t>
            </a:r>
          </a:p>
          <a:p>
            <a:r>
              <a:rPr lang="it-IT" dirty="0" smtClean="0"/>
              <a:t>Texas </a:t>
            </a:r>
            <a:r>
              <a:rPr lang="it-IT" dirty="0" err="1" smtClean="0"/>
              <a:t>hold</a:t>
            </a:r>
            <a:r>
              <a:rPr lang="it-IT" dirty="0" smtClean="0"/>
              <a:t> ‘</a:t>
            </a:r>
            <a:r>
              <a:rPr lang="it-IT" dirty="0" err="1" smtClean="0"/>
              <a:t>em</a:t>
            </a:r>
            <a:r>
              <a:rPr lang="it-IT" dirty="0" smtClean="0"/>
              <a:t> live</a:t>
            </a:r>
          </a:p>
          <a:p>
            <a:r>
              <a:rPr lang="it-IT" dirty="0"/>
              <a:t>3</a:t>
            </a:r>
            <a:r>
              <a:rPr lang="it-IT" dirty="0" smtClean="0"/>
              <a:t> </a:t>
            </a:r>
            <a:r>
              <a:rPr lang="it-IT" dirty="0" err="1" smtClean="0"/>
              <a:t>Casinos</a:t>
            </a:r>
            <a:r>
              <a:rPr lang="it-IT" dirty="0" smtClean="0"/>
              <a:t> - </a:t>
            </a:r>
            <a:r>
              <a:rPr lang="it-IT" dirty="0" err="1" smtClean="0"/>
              <a:t>Venice</a:t>
            </a:r>
            <a:r>
              <a:rPr lang="it-IT" dirty="0" smtClean="0"/>
              <a:t>, Saint Vincent, Sanremo (Campione d’Italia)</a:t>
            </a:r>
          </a:p>
          <a:p>
            <a:pPr marL="0" indent="0">
              <a:buNone/>
            </a:pPr>
            <a:r>
              <a:rPr lang="it-IT" sz="4500" b="1" dirty="0" smtClean="0">
                <a:solidFill>
                  <a:srgbClr val="FF0066"/>
                </a:solidFill>
              </a:rPr>
              <a:t>PLUS: </a:t>
            </a:r>
            <a:r>
              <a:rPr lang="it-IT" sz="4500" b="1" dirty="0" err="1" smtClean="0">
                <a:solidFill>
                  <a:srgbClr val="FF0066"/>
                </a:solidFill>
              </a:rPr>
              <a:t>Gambling</a:t>
            </a:r>
            <a:r>
              <a:rPr lang="it-IT" sz="4500" b="1" dirty="0" smtClean="0">
                <a:solidFill>
                  <a:srgbClr val="FF0066"/>
                </a:solidFill>
              </a:rPr>
              <a:t> </a:t>
            </a:r>
            <a:r>
              <a:rPr lang="it-IT" sz="4500" b="1" dirty="0">
                <a:solidFill>
                  <a:srgbClr val="FF0066"/>
                </a:solidFill>
              </a:rPr>
              <a:t>online</a:t>
            </a:r>
            <a:r>
              <a:rPr lang="it-IT" dirty="0"/>
              <a:t> (poker cash, poker </a:t>
            </a:r>
            <a:r>
              <a:rPr lang="it-IT" dirty="0" err="1"/>
              <a:t>texas</a:t>
            </a:r>
            <a:r>
              <a:rPr lang="it-IT" dirty="0"/>
              <a:t> </a:t>
            </a:r>
            <a:r>
              <a:rPr lang="it-IT" dirty="0" err="1"/>
              <a:t>hold</a:t>
            </a:r>
            <a:r>
              <a:rPr lang="it-IT" dirty="0"/>
              <a:t> ‘</a:t>
            </a:r>
            <a:r>
              <a:rPr lang="it-IT" dirty="0" err="1"/>
              <a:t>em</a:t>
            </a:r>
            <a:r>
              <a:rPr lang="it-IT" dirty="0"/>
              <a:t>, casino games, bingo, scratch </a:t>
            </a:r>
            <a:r>
              <a:rPr lang="it-IT" dirty="0" err="1"/>
              <a:t>cards</a:t>
            </a:r>
            <a:r>
              <a:rPr lang="it-IT" dirty="0"/>
              <a:t>….)</a:t>
            </a:r>
            <a:endParaRPr lang="it-IT" dirty="0" smtClean="0"/>
          </a:p>
          <a:p>
            <a:endParaRPr lang="it-IT"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1046" y="5877272"/>
            <a:ext cx="827458"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7333913" y="1772816"/>
            <a:ext cx="1008609" cy="461665"/>
          </a:xfrm>
          <a:prstGeom prst="rect">
            <a:avLst/>
          </a:prstGeom>
        </p:spPr>
        <p:txBody>
          <a:bodyPr wrap="none">
            <a:spAutoFit/>
          </a:bodyPr>
          <a:lstStyle/>
          <a:p>
            <a:r>
              <a:rPr lang="it-IT" sz="2400" b="1" dirty="0" smtClean="0">
                <a:solidFill>
                  <a:srgbClr val="FF0000"/>
                </a:solidFill>
              </a:rPr>
              <a:t> 1/102</a:t>
            </a:r>
            <a:endParaRPr lang="it-IT" sz="2400" b="1" dirty="0">
              <a:solidFill>
                <a:srgbClr val="FF0000"/>
              </a:solidFill>
            </a:endParaRPr>
          </a:p>
        </p:txBody>
      </p:sp>
      <p:sp>
        <p:nvSpPr>
          <p:cNvPr id="7" name="Parentesi graffa chiusa 6"/>
          <p:cNvSpPr/>
          <p:nvPr/>
        </p:nvSpPr>
        <p:spPr>
          <a:xfrm>
            <a:off x="7230580" y="1484784"/>
            <a:ext cx="77724" cy="792088"/>
          </a:xfrm>
          <a:prstGeom prst="rightBrac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112484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47664" y="274638"/>
            <a:ext cx="7401000" cy="1143000"/>
          </a:xfrm>
        </p:spPr>
        <p:txBody>
          <a:bodyPr>
            <a:normAutofit/>
          </a:bodyPr>
          <a:lstStyle/>
          <a:p>
            <a:pPr algn="r"/>
            <a:r>
              <a:rPr lang="en-US" b="1" dirty="0" smtClean="0"/>
              <a:t>Italy </a:t>
            </a:r>
            <a:r>
              <a:rPr lang="en-US" b="1" dirty="0"/>
              <a:t>is </a:t>
            </a:r>
            <a:r>
              <a:rPr lang="en-US" b="1" dirty="0" smtClean="0"/>
              <a:t>… </a:t>
            </a:r>
            <a:r>
              <a:rPr lang="en-US" b="1" dirty="0" smtClean="0">
                <a:solidFill>
                  <a:srgbClr val="FF0000"/>
                </a:solidFill>
              </a:rPr>
              <a:t>1</a:t>
            </a:r>
            <a:r>
              <a:rPr lang="en-US" b="1" baseline="30000" dirty="0" smtClean="0">
                <a:solidFill>
                  <a:srgbClr val="FF0000"/>
                </a:solidFill>
              </a:rPr>
              <a:t>st</a:t>
            </a:r>
            <a:r>
              <a:rPr lang="en-US" b="1" dirty="0" smtClean="0">
                <a:solidFill>
                  <a:srgbClr val="FF0000"/>
                </a:solidFill>
              </a:rPr>
              <a:t> </a:t>
            </a:r>
            <a:r>
              <a:rPr lang="en-US" b="1" dirty="0">
                <a:solidFill>
                  <a:srgbClr val="FF0000"/>
                </a:solidFill>
              </a:rPr>
              <a:t>in </a:t>
            </a:r>
            <a:r>
              <a:rPr lang="en-US" b="1" dirty="0" smtClean="0">
                <a:solidFill>
                  <a:srgbClr val="FF0000"/>
                </a:solidFill>
              </a:rPr>
              <a:t>Europe</a:t>
            </a:r>
            <a:r>
              <a:rPr lang="en-US" b="1" dirty="0" smtClean="0"/>
              <a:t> as…</a:t>
            </a:r>
            <a:endParaRPr lang="it-IT" dirty="0"/>
          </a:p>
        </p:txBody>
      </p:sp>
      <p:sp>
        <p:nvSpPr>
          <p:cNvPr id="3" name="Segnaposto contenuto 2"/>
          <p:cNvSpPr>
            <a:spLocks noGrp="1"/>
          </p:cNvSpPr>
          <p:nvPr>
            <p:ph idx="1"/>
          </p:nvPr>
        </p:nvSpPr>
        <p:spPr>
          <a:xfrm>
            <a:off x="457200" y="1556792"/>
            <a:ext cx="8229600" cy="4525963"/>
          </a:xfrm>
        </p:spPr>
        <p:txBody>
          <a:bodyPr>
            <a:normAutofit lnSpcReduction="10000"/>
          </a:bodyPr>
          <a:lstStyle/>
          <a:p>
            <a:pPr marL="0" indent="0">
              <a:buNone/>
            </a:pPr>
            <a:endParaRPr lang="en-US" dirty="0" smtClean="0"/>
          </a:p>
          <a:p>
            <a:r>
              <a:rPr lang="en-US" dirty="0" smtClean="0"/>
              <a:t>the </a:t>
            </a:r>
            <a:r>
              <a:rPr lang="en-US" dirty="0">
                <a:solidFill>
                  <a:srgbClr val="FF0000"/>
                </a:solidFill>
              </a:rPr>
              <a:t>absolute value of gambling </a:t>
            </a:r>
            <a:r>
              <a:rPr lang="en-US" dirty="0" smtClean="0">
                <a:solidFill>
                  <a:srgbClr val="FF0000"/>
                </a:solidFill>
              </a:rPr>
              <a:t>losses</a:t>
            </a:r>
          </a:p>
          <a:p>
            <a:r>
              <a:rPr lang="en-US" dirty="0" smtClean="0"/>
              <a:t>a </a:t>
            </a:r>
            <a:r>
              <a:rPr lang="en-US" dirty="0">
                <a:solidFill>
                  <a:srgbClr val="FF0000"/>
                </a:solidFill>
              </a:rPr>
              <a:t>loss per inhabitant</a:t>
            </a:r>
            <a:r>
              <a:rPr lang="en-US" dirty="0"/>
              <a:t> (11% more than the UK, over twice the size of France, Germany and Spain) </a:t>
            </a:r>
            <a:endParaRPr lang="en-US" dirty="0" smtClean="0"/>
          </a:p>
          <a:p>
            <a:r>
              <a:rPr lang="en-US" dirty="0" smtClean="0">
                <a:solidFill>
                  <a:srgbClr val="FF0000"/>
                </a:solidFill>
              </a:rPr>
              <a:t>gambling losses in </a:t>
            </a:r>
            <a:r>
              <a:rPr lang="en-US" dirty="0">
                <a:solidFill>
                  <a:srgbClr val="FF0000"/>
                </a:solidFill>
              </a:rPr>
              <a:t>proportion to </a:t>
            </a:r>
            <a:r>
              <a:rPr lang="en-US" dirty="0" smtClean="0">
                <a:solidFill>
                  <a:srgbClr val="FF0000"/>
                </a:solidFill>
              </a:rPr>
              <a:t>GDP-Gross Domestic Product</a:t>
            </a:r>
            <a:r>
              <a:rPr lang="en-US" dirty="0" smtClean="0"/>
              <a:t> </a:t>
            </a:r>
            <a:r>
              <a:rPr lang="en-US" dirty="0"/>
              <a:t>(1,07 percentage </a:t>
            </a:r>
            <a:r>
              <a:rPr lang="en-US" dirty="0" smtClean="0"/>
              <a:t>points </a:t>
            </a:r>
            <a:r>
              <a:rPr lang="en-US" dirty="0"/>
              <a:t>of GDP</a:t>
            </a:r>
            <a:r>
              <a:rPr lang="en-US" dirty="0" smtClean="0"/>
              <a:t>)</a:t>
            </a:r>
          </a:p>
          <a:p>
            <a:pPr marL="0" indent="0">
              <a:buNone/>
            </a:pPr>
            <a:endParaRPr lang="en-US" sz="1100" dirty="0" smtClean="0"/>
          </a:p>
          <a:p>
            <a:pPr marL="0" indent="0">
              <a:buNone/>
            </a:pPr>
            <a:r>
              <a:rPr lang="en-US" sz="1200" i="1" dirty="0" smtClean="0"/>
              <a:t>(Source: The Economist, Sept. 2</a:t>
            </a:r>
            <a:r>
              <a:rPr lang="en-US" sz="1200" i="1" baseline="30000" dirty="0" smtClean="0"/>
              <a:t>nd</a:t>
            </a:r>
            <a:r>
              <a:rPr lang="en-US" sz="1200" i="1" dirty="0" smtClean="0"/>
              <a:t> 2015, </a:t>
            </a:r>
            <a:r>
              <a:rPr lang="en-US" sz="1200" i="1" dirty="0"/>
              <a:t>digital editions, re-elaboration by Paolo </a:t>
            </a:r>
            <a:r>
              <a:rPr lang="en-US" sz="1200" i="1" dirty="0" err="1" smtClean="0"/>
              <a:t>Jarre</a:t>
            </a:r>
            <a:r>
              <a:rPr lang="en-US" sz="1200" i="1" dirty="0" smtClean="0"/>
              <a:t> 2018)</a:t>
            </a:r>
            <a:endParaRPr lang="it-IT" sz="1200" i="1" dirty="0"/>
          </a:p>
        </p:txBody>
      </p:sp>
      <p:pic>
        <p:nvPicPr>
          <p:cNvPr id="4"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873503"/>
            <a:ext cx="949968" cy="911969"/>
          </a:xfrm>
          <a:prstGeom prst="rect">
            <a:avLst/>
          </a:prstGeom>
        </p:spPr>
      </p:pic>
      <p:pic>
        <p:nvPicPr>
          <p:cNvPr id="1026" name="Picture 2" descr="Risultati immagini per immagini primo prem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4477"/>
            <a:ext cx="2676550" cy="2004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immagini faccia perples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1908" y="5063697"/>
            <a:ext cx="1616596" cy="182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3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4900" b="1" dirty="0" err="1" smtClean="0">
                <a:solidFill>
                  <a:srgbClr val="FF3300"/>
                </a:solidFill>
              </a:rPr>
              <a:t>Italy</a:t>
            </a:r>
            <a:r>
              <a:rPr lang="it-IT" sz="4900" b="1" dirty="0" smtClean="0">
                <a:solidFill>
                  <a:srgbClr val="FF3300"/>
                </a:solidFill>
              </a:rPr>
              <a:t> </a:t>
            </a:r>
            <a:r>
              <a:rPr lang="it-IT" sz="4900" b="1" dirty="0" err="1" smtClean="0">
                <a:solidFill>
                  <a:srgbClr val="FF3300"/>
                </a:solidFill>
              </a:rPr>
              <a:t>is</a:t>
            </a:r>
            <a:r>
              <a:rPr lang="it-IT" sz="4900" b="1" dirty="0" smtClean="0">
                <a:solidFill>
                  <a:srgbClr val="FF3300"/>
                </a:solidFill>
              </a:rPr>
              <a:t> 4° in the world </a:t>
            </a:r>
            <a:r>
              <a:rPr lang="it-IT" b="1" dirty="0" smtClean="0"/>
              <a:t/>
            </a:r>
            <a:br>
              <a:rPr lang="it-IT" b="1" dirty="0" smtClean="0"/>
            </a:br>
            <a:r>
              <a:rPr lang="it-IT" b="1" dirty="0" smtClean="0"/>
              <a:t>for </a:t>
            </a:r>
            <a:r>
              <a:rPr lang="it-IT" b="1" dirty="0" err="1" smtClean="0"/>
              <a:t>Annual</a:t>
            </a:r>
            <a:r>
              <a:rPr lang="it-IT" b="1" dirty="0" smtClean="0"/>
              <a:t> G</a:t>
            </a:r>
            <a:r>
              <a:rPr lang="en-US" b="1" dirty="0" smtClean="0"/>
              <a:t>ambling Losses 2014</a:t>
            </a:r>
            <a:endParaRPr lang="it-IT"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3" y="1484784"/>
            <a:ext cx="7387753" cy="5079489"/>
          </a:xfrm>
          <a:prstGeom prst="rect">
            <a:avLst/>
          </a:prstGeom>
          <a:noFill/>
          <a:ln w="28440">
            <a:solidFill>
              <a:srgbClr val="FF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Segnaposto contenuto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805264"/>
            <a:ext cx="949968" cy="911969"/>
          </a:xfrm>
          <a:prstGeom prst="rect">
            <a:avLst/>
          </a:prstGeom>
        </p:spPr>
      </p:pic>
      <p:sp>
        <p:nvSpPr>
          <p:cNvPr id="7" name="Freccia a destra 6"/>
          <p:cNvSpPr/>
          <p:nvPr/>
        </p:nvSpPr>
        <p:spPr>
          <a:xfrm>
            <a:off x="539552" y="3212976"/>
            <a:ext cx="1296144"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FF00"/>
                </a:solidFill>
              </a:ln>
            </a:endParaRPr>
          </a:p>
        </p:txBody>
      </p:sp>
      <p:pic>
        <p:nvPicPr>
          <p:cNvPr id="3074" name="Picture 2" descr="Risultati immagini per QUARTO PREMI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0880" y="44624"/>
            <a:ext cx="1187624" cy="11876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547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Progressione</a:t>
            </a:r>
            <a:endParaRPr lang="it-IT" dirty="0"/>
          </a:p>
        </p:txBody>
      </p:sp>
      <p:pic>
        <p:nvPicPr>
          <p:cNvPr id="5" name="Segnaposto contenut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5589240"/>
            <a:ext cx="949968" cy="911969"/>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19652"/>
          <a:stretch/>
        </p:blipFill>
        <p:spPr>
          <a:xfrm>
            <a:off x="36512" y="1347738"/>
            <a:ext cx="9144000" cy="5510262"/>
          </a:xfrm>
          <a:prstGeom prst="rect">
            <a:avLst/>
          </a:prstGeom>
        </p:spPr>
      </p:pic>
      <p:sp>
        <p:nvSpPr>
          <p:cNvPr id="6" name="Rectangle 1"/>
          <p:cNvSpPr>
            <a:spLocks noChangeArrowheads="1"/>
          </p:cNvSpPr>
          <p:nvPr/>
        </p:nvSpPr>
        <p:spPr bwMode="auto">
          <a:xfrm>
            <a:off x="216024" y="116632"/>
            <a:ext cx="6804248" cy="12311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it-IT" sz="4000" b="1" i="0" u="none" strike="noStrike" cap="none" normalizeH="0" baseline="0" dirty="0" smtClean="0">
                <a:ln>
                  <a:noFill/>
                </a:ln>
                <a:solidFill>
                  <a:srgbClr val="212121"/>
                </a:solidFill>
                <a:effectLst/>
                <a:latin typeface="inherit"/>
                <a:cs typeface="Arial" pitchFamily="34" charset="0"/>
              </a:rPr>
              <a:t>Money </a:t>
            </a:r>
            <a:r>
              <a:rPr kumimoji="0" lang="it-IT" altLang="it-IT" sz="4000" b="1" i="0" u="none" strike="noStrike" cap="none" normalizeH="0" baseline="0" dirty="0" err="1" smtClean="0">
                <a:ln>
                  <a:noFill/>
                </a:ln>
                <a:solidFill>
                  <a:srgbClr val="212121"/>
                </a:solidFill>
                <a:effectLst/>
                <a:latin typeface="inherit"/>
                <a:cs typeface="Arial" pitchFamily="34" charset="0"/>
              </a:rPr>
              <a:t>gambled</a:t>
            </a:r>
            <a:r>
              <a:rPr kumimoji="0" lang="it-IT" altLang="it-IT" sz="4000" b="1" i="0" u="none" strike="noStrike" cap="none" normalizeH="0" baseline="0" dirty="0" smtClean="0">
                <a:ln>
                  <a:noFill/>
                </a:ln>
                <a:solidFill>
                  <a:srgbClr val="212121"/>
                </a:solidFill>
                <a:effectLst/>
                <a:latin typeface="inherit"/>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it-IT" altLang="it-IT" sz="4000" b="1" dirty="0" smtClean="0">
                <a:solidFill>
                  <a:srgbClr val="212121"/>
                </a:solidFill>
                <a:latin typeface="inherit"/>
                <a:cs typeface="Arial" pitchFamily="34" charset="0"/>
              </a:rPr>
              <a:t>(</a:t>
            </a:r>
            <a:r>
              <a:rPr kumimoji="0" lang="it-IT" altLang="it-IT" sz="4000" b="1" i="0" u="none" strike="noStrike" cap="none" normalizeH="0" baseline="0" dirty="0" smtClean="0">
                <a:ln>
                  <a:noFill/>
                </a:ln>
                <a:solidFill>
                  <a:srgbClr val="212121"/>
                </a:solidFill>
                <a:effectLst/>
                <a:latin typeface="inherit"/>
                <a:cs typeface="Arial" pitchFamily="34" charset="0"/>
              </a:rPr>
              <a:t>in </a:t>
            </a:r>
            <a:r>
              <a:rPr kumimoji="0" lang="it-IT" altLang="it-IT" sz="4000" b="1" i="0" u="none" strike="noStrike" cap="none" normalizeH="0" baseline="0" dirty="0" err="1" smtClean="0">
                <a:ln>
                  <a:noFill/>
                </a:ln>
                <a:solidFill>
                  <a:srgbClr val="212121"/>
                </a:solidFill>
                <a:effectLst/>
                <a:latin typeface="inherit"/>
                <a:cs typeface="Arial" pitchFamily="34" charset="0"/>
              </a:rPr>
              <a:t>billions</a:t>
            </a:r>
            <a:r>
              <a:rPr kumimoji="0" lang="it-IT" altLang="it-IT" sz="4000" b="1" i="0" u="none" strike="noStrike" cap="none" normalizeH="0" baseline="0" dirty="0" smtClean="0">
                <a:ln>
                  <a:noFill/>
                </a:ln>
                <a:solidFill>
                  <a:srgbClr val="212121"/>
                </a:solidFill>
                <a:effectLst/>
                <a:latin typeface="inherit"/>
                <a:cs typeface="Arial" pitchFamily="34" charset="0"/>
              </a:rPr>
              <a:t> of </a:t>
            </a:r>
            <a:r>
              <a:rPr kumimoji="0" lang="it-IT" altLang="it-IT" sz="4000" b="1" i="0" u="none" strike="noStrike" cap="none" normalizeH="0" baseline="0" dirty="0" err="1" smtClean="0">
                <a:ln>
                  <a:noFill/>
                </a:ln>
                <a:solidFill>
                  <a:srgbClr val="212121"/>
                </a:solidFill>
                <a:effectLst/>
                <a:latin typeface="inherit"/>
                <a:cs typeface="Arial" pitchFamily="34" charset="0"/>
              </a:rPr>
              <a:t>euros</a:t>
            </a:r>
            <a:r>
              <a:rPr kumimoji="0" lang="it-IT" altLang="it-IT" sz="4000" b="1" i="0" u="none" strike="noStrike" cap="none" normalizeH="0" baseline="0" dirty="0" smtClean="0">
                <a:ln>
                  <a:noFill/>
                </a:ln>
                <a:solidFill>
                  <a:srgbClr val="212121"/>
                </a:solidFill>
                <a:effectLst/>
                <a:latin typeface="inherit"/>
                <a:cs typeface="Arial" pitchFamily="34" charset="0"/>
              </a:rPr>
              <a:t>)</a:t>
            </a:r>
            <a:r>
              <a:rPr kumimoji="0" lang="it-IT" altLang="it-IT" sz="1200" b="1" i="0" u="none" strike="noStrike" cap="none" normalizeH="0" baseline="0" dirty="0" smtClean="0">
                <a:ln>
                  <a:noFill/>
                </a:ln>
                <a:solidFill>
                  <a:schemeClr val="tx1"/>
                </a:solidFill>
                <a:effectLst/>
                <a:latin typeface="Arial" pitchFamily="34" charset="0"/>
                <a:cs typeface="Arial" pitchFamily="34" charset="0"/>
              </a:rPr>
              <a:t> </a:t>
            </a:r>
            <a:endParaRPr kumimoji="0" lang="it-IT" altLang="it-IT"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7328336" y="395372"/>
            <a:ext cx="1708160" cy="369332"/>
          </a:xfrm>
          <a:prstGeom prst="rect">
            <a:avLst/>
          </a:prstGeom>
          <a:solidFill>
            <a:schemeClr val="bg1"/>
          </a:solidFill>
        </p:spPr>
        <p:txBody>
          <a:bodyPr wrap="none">
            <a:spAutoFit/>
          </a:bodyPr>
          <a:lstStyle/>
          <a:p>
            <a:r>
              <a:rPr lang="it-IT" dirty="0" smtClean="0"/>
              <a:t>Money </a:t>
            </a:r>
            <a:r>
              <a:rPr lang="it-IT" dirty="0" err="1"/>
              <a:t>gambled</a:t>
            </a:r>
            <a:endParaRPr lang="it-IT" dirty="0"/>
          </a:p>
        </p:txBody>
      </p:sp>
      <p:sp>
        <p:nvSpPr>
          <p:cNvPr id="8" name="Rettangolo 7"/>
          <p:cNvSpPr/>
          <p:nvPr/>
        </p:nvSpPr>
        <p:spPr>
          <a:xfrm>
            <a:off x="7351222" y="827420"/>
            <a:ext cx="1397242" cy="369332"/>
          </a:xfrm>
          <a:prstGeom prst="rect">
            <a:avLst/>
          </a:prstGeom>
          <a:solidFill>
            <a:schemeClr val="bg1"/>
          </a:solidFill>
        </p:spPr>
        <p:txBody>
          <a:bodyPr wrap="none">
            <a:spAutoFit/>
          </a:bodyPr>
          <a:lstStyle/>
          <a:p>
            <a:r>
              <a:rPr lang="it-IT" dirty="0" err="1" smtClean="0"/>
              <a:t>Tax</a:t>
            </a:r>
            <a:r>
              <a:rPr lang="it-IT" dirty="0" smtClean="0"/>
              <a:t> </a:t>
            </a:r>
            <a:r>
              <a:rPr lang="it-IT" dirty="0" err="1" smtClean="0"/>
              <a:t>revenues</a:t>
            </a:r>
            <a:endParaRPr lang="it-IT" dirty="0"/>
          </a:p>
        </p:txBody>
      </p:sp>
    </p:spTree>
    <p:extLst>
      <p:ext uri="{BB962C8B-B14F-4D97-AF65-F5344CB8AC3E}">
        <p14:creationId xmlns:p14="http://schemas.microsoft.com/office/powerpoint/2010/main" val="1019708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457200" y="44450"/>
            <a:ext cx="8229600" cy="1143000"/>
          </a:xfrm>
        </p:spPr>
        <p:txBody>
          <a:bodyPr/>
          <a:lstStyle/>
          <a:p>
            <a:pPr eaLnBrk="1" hangingPunct="1"/>
            <a:r>
              <a:rPr lang="it-IT" altLang="it-IT" smtClean="0"/>
              <a:t>Gambling behavior in Italy</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844675"/>
            <a:ext cx="8296275" cy="477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4139208" y="2108201"/>
            <a:ext cx="3313112" cy="538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ln>
                <a:solidFill>
                  <a:schemeClr val="tx1"/>
                </a:solidFill>
              </a:ln>
              <a:solidFill>
                <a:schemeClr val="tx1"/>
              </a:solidFill>
            </a:endParaRPr>
          </a:p>
        </p:txBody>
      </p:sp>
      <p:sp>
        <p:nvSpPr>
          <p:cNvPr id="7" name="Rettangolo 6"/>
          <p:cNvSpPr/>
          <p:nvPr/>
        </p:nvSpPr>
        <p:spPr>
          <a:xfrm>
            <a:off x="4787900" y="2996952"/>
            <a:ext cx="3816350" cy="1785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8" name="Rettangolo 7"/>
          <p:cNvSpPr/>
          <p:nvPr/>
        </p:nvSpPr>
        <p:spPr>
          <a:xfrm>
            <a:off x="3851275" y="5949950"/>
            <a:ext cx="4833938" cy="592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48135" name="Rettangolo 8"/>
          <p:cNvSpPr>
            <a:spLocks noChangeArrowheads="1"/>
          </p:cNvSpPr>
          <p:nvPr/>
        </p:nvSpPr>
        <p:spPr bwMode="auto">
          <a:xfrm>
            <a:off x="4535488" y="1988840"/>
            <a:ext cx="406876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it-IT" altLang="it-IT" sz="2400" b="1" dirty="0" smtClean="0">
                <a:solidFill>
                  <a:srgbClr val="DCE6F2"/>
                </a:solidFill>
              </a:rPr>
              <a:t>60.418.711  - Total </a:t>
            </a:r>
            <a:r>
              <a:rPr lang="it-IT" altLang="it-IT" sz="2400" b="1" dirty="0" err="1" smtClean="0">
                <a:solidFill>
                  <a:srgbClr val="DCE6F2"/>
                </a:solidFill>
              </a:rPr>
              <a:t>Population</a:t>
            </a:r>
            <a:r>
              <a:rPr lang="it-IT" altLang="it-IT" sz="2400" b="1" dirty="0" smtClean="0">
                <a:solidFill>
                  <a:srgbClr val="DCE6F2"/>
                </a:solidFill>
              </a:rPr>
              <a:t> </a:t>
            </a:r>
          </a:p>
          <a:p>
            <a:pPr eaLnBrk="1" fontAlgn="base" hangingPunct="1">
              <a:spcBef>
                <a:spcPct val="0"/>
              </a:spcBef>
              <a:spcAft>
                <a:spcPct val="0"/>
              </a:spcAft>
              <a:buFontTx/>
              <a:buNone/>
            </a:pPr>
            <a:endParaRPr lang="it-IT" altLang="it-IT" sz="1800" dirty="0" smtClean="0">
              <a:solidFill>
                <a:srgbClr val="DCE6F2"/>
              </a:solidFill>
            </a:endParaRPr>
          </a:p>
          <a:p>
            <a:pPr eaLnBrk="1" fontAlgn="base" hangingPunct="1">
              <a:spcBef>
                <a:spcPct val="0"/>
              </a:spcBef>
              <a:spcAft>
                <a:spcPct val="0"/>
              </a:spcAft>
              <a:buFontTx/>
              <a:buNone/>
            </a:pPr>
            <a:r>
              <a:rPr lang="it-IT" altLang="it-IT" sz="2000" b="1" dirty="0" smtClean="0">
                <a:solidFill>
                  <a:srgbClr val="DCE6F2"/>
                </a:solidFill>
              </a:rPr>
              <a:t>44.248.148 – </a:t>
            </a:r>
            <a:r>
              <a:rPr lang="it-IT" altLang="it-IT" sz="2000" b="1" dirty="0" err="1" smtClean="0">
                <a:solidFill>
                  <a:srgbClr val="DCE6F2"/>
                </a:solidFill>
              </a:rPr>
              <a:t>Population</a:t>
            </a:r>
            <a:r>
              <a:rPr lang="it-IT" altLang="it-IT" sz="2000" b="1" dirty="0" smtClean="0">
                <a:solidFill>
                  <a:srgbClr val="DCE6F2"/>
                </a:solidFill>
              </a:rPr>
              <a:t>  </a:t>
            </a:r>
            <a:r>
              <a:rPr lang="it-IT" altLang="it-IT" sz="2000" b="1" dirty="0" err="1" smtClean="0">
                <a:solidFill>
                  <a:srgbClr val="DCE6F2"/>
                </a:solidFill>
              </a:rPr>
              <a:t>aged</a:t>
            </a:r>
            <a:r>
              <a:rPr lang="it-IT" altLang="it-IT" sz="2000" b="1" dirty="0" smtClean="0">
                <a:solidFill>
                  <a:srgbClr val="DCE6F2"/>
                </a:solidFill>
              </a:rPr>
              <a:t> 18-74</a:t>
            </a:r>
          </a:p>
        </p:txBody>
      </p:sp>
      <p:sp>
        <p:nvSpPr>
          <p:cNvPr id="48136" name="Rettangolo 9"/>
          <p:cNvSpPr>
            <a:spLocks noChangeArrowheads="1"/>
          </p:cNvSpPr>
          <p:nvPr/>
        </p:nvSpPr>
        <p:spPr bwMode="auto">
          <a:xfrm>
            <a:off x="4616452" y="3240298"/>
            <a:ext cx="40687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it-IT" altLang="it-IT" sz="2400" b="1" dirty="0" smtClean="0">
                <a:solidFill>
                  <a:srgbClr val="DCE6F2"/>
                </a:solidFill>
              </a:rPr>
              <a:t>23.894.000  (</a:t>
            </a:r>
            <a:r>
              <a:rPr lang="it-IT" altLang="it-IT" sz="2400" b="1" dirty="0" smtClean="0">
                <a:solidFill>
                  <a:srgbClr val="FFFF00"/>
                </a:solidFill>
              </a:rPr>
              <a:t>54%</a:t>
            </a:r>
            <a:r>
              <a:rPr lang="it-IT" altLang="it-IT" sz="2400" b="1" dirty="0" smtClean="0">
                <a:solidFill>
                  <a:srgbClr val="DCE6F2"/>
                </a:solidFill>
              </a:rPr>
              <a:t>, 18-74)  </a:t>
            </a:r>
            <a:r>
              <a:rPr lang="it-IT" altLang="it-IT" sz="2400" b="1" dirty="0" err="1" smtClean="0">
                <a:solidFill>
                  <a:srgbClr val="FFFF00"/>
                </a:solidFill>
              </a:rPr>
              <a:t>Gambled</a:t>
            </a:r>
            <a:r>
              <a:rPr lang="it-IT" altLang="it-IT" sz="2400" b="1" dirty="0" smtClean="0">
                <a:solidFill>
                  <a:srgbClr val="FFFF00"/>
                </a:solidFill>
              </a:rPr>
              <a:t> </a:t>
            </a:r>
            <a:r>
              <a:rPr lang="it-IT" altLang="it-IT" sz="2400" b="1" dirty="0" err="1" smtClean="0">
                <a:solidFill>
                  <a:srgbClr val="FFFF00"/>
                </a:solidFill>
              </a:rPr>
              <a:t>at</a:t>
            </a:r>
            <a:r>
              <a:rPr lang="it-IT" altLang="it-IT" sz="2400" b="1" dirty="0" smtClean="0">
                <a:solidFill>
                  <a:srgbClr val="FFFF00"/>
                </a:solidFill>
              </a:rPr>
              <a:t> </a:t>
            </a:r>
            <a:r>
              <a:rPr lang="it-IT" altLang="it-IT" sz="2400" b="1" dirty="0" err="1" smtClean="0">
                <a:solidFill>
                  <a:srgbClr val="FFFF00"/>
                </a:solidFill>
              </a:rPr>
              <a:t>least</a:t>
            </a:r>
            <a:r>
              <a:rPr lang="it-IT" altLang="it-IT" sz="2400" b="1" dirty="0" smtClean="0">
                <a:solidFill>
                  <a:srgbClr val="FFFF00"/>
                </a:solidFill>
              </a:rPr>
              <a:t> once in the </a:t>
            </a:r>
            <a:r>
              <a:rPr lang="it-IT" altLang="it-IT" sz="2400" b="1" dirty="0" err="1" smtClean="0">
                <a:solidFill>
                  <a:srgbClr val="FFFF00"/>
                </a:solidFill>
              </a:rPr>
              <a:t>past</a:t>
            </a:r>
            <a:r>
              <a:rPr lang="it-IT" altLang="it-IT" sz="2400" b="1" dirty="0" smtClean="0">
                <a:solidFill>
                  <a:srgbClr val="FFFF00"/>
                </a:solidFill>
              </a:rPr>
              <a:t> 12 </a:t>
            </a:r>
            <a:r>
              <a:rPr lang="it-IT" altLang="it-IT" sz="2400" b="1" dirty="0" err="1" smtClean="0">
                <a:solidFill>
                  <a:srgbClr val="FFFF00"/>
                </a:solidFill>
              </a:rPr>
              <a:t>months</a:t>
            </a:r>
            <a:endParaRPr lang="it-IT" altLang="it-IT" sz="1800" b="1" dirty="0" smtClean="0">
              <a:solidFill>
                <a:srgbClr val="FFFF00"/>
              </a:solidFill>
            </a:endParaRPr>
          </a:p>
        </p:txBody>
      </p:sp>
      <p:sp>
        <p:nvSpPr>
          <p:cNvPr id="48137" name="Rettangolo 10"/>
          <p:cNvSpPr>
            <a:spLocks noChangeArrowheads="1"/>
          </p:cNvSpPr>
          <p:nvPr/>
        </p:nvSpPr>
        <p:spPr bwMode="auto">
          <a:xfrm>
            <a:off x="5445125" y="4581128"/>
            <a:ext cx="32400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it-IT" altLang="it-IT" sz="2400" b="1" dirty="0" smtClean="0">
                <a:solidFill>
                  <a:srgbClr val="DCE6F2"/>
                </a:solidFill>
              </a:rPr>
              <a:t>302.093 – 1.329.211  </a:t>
            </a:r>
            <a:r>
              <a:rPr lang="it-IT" altLang="it-IT" sz="2400" b="1" dirty="0" err="1" smtClean="0">
                <a:solidFill>
                  <a:srgbClr val="FFFF00"/>
                </a:solidFill>
              </a:rPr>
              <a:t>Pathological</a:t>
            </a:r>
            <a:r>
              <a:rPr lang="it-IT" altLang="it-IT" sz="2400" b="1" dirty="0" smtClean="0">
                <a:solidFill>
                  <a:srgbClr val="FFFF00"/>
                </a:solidFill>
              </a:rPr>
              <a:t> </a:t>
            </a:r>
            <a:r>
              <a:rPr lang="it-IT" altLang="it-IT" sz="2400" b="1" dirty="0" err="1" smtClean="0">
                <a:solidFill>
                  <a:srgbClr val="FFFF00"/>
                </a:solidFill>
              </a:rPr>
              <a:t>Gamblers</a:t>
            </a:r>
            <a:endParaRPr lang="it-IT" altLang="it-IT" sz="1800" b="1" dirty="0" smtClean="0">
              <a:solidFill>
                <a:srgbClr val="FFFF00"/>
              </a:solidFill>
            </a:endParaRPr>
          </a:p>
          <a:p>
            <a:pPr eaLnBrk="1" fontAlgn="base" hangingPunct="1">
              <a:spcBef>
                <a:spcPct val="0"/>
              </a:spcBef>
              <a:spcAft>
                <a:spcPct val="0"/>
              </a:spcAft>
              <a:buFontTx/>
              <a:buNone/>
            </a:pPr>
            <a:r>
              <a:rPr lang="it-IT" altLang="it-IT" sz="1800" dirty="0" smtClean="0">
                <a:solidFill>
                  <a:srgbClr val="DCE6F2"/>
                </a:solidFill>
              </a:rPr>
              <a:t>(</a:t>
            </a:r>
            <a:r>
              <a:rPr lang="it-IT" altLang="it-IT" sz="2400" b="1" dirty="0" smtClean="0">
                <a:solidFill>
                  <a:srgbClr val="FFFF00"/>
                </a:solidFill>
              </a:rPr>
              <a:t>0,5% - 2,2%</a:t>
            </a:r>
            <a:r>
              <a:rPr lang="it-IT" altLang="it-IT" sz="1800" dirty="0" smtClean="0">
                <a:solidFill>
                  <a:srgbClr val="DCE6F2"/>
                </a:solidFill>
              </a:rPr>
              <a:t> on Tot Pop;</a:t>
            </a:r>
          </a:p>
          <a:p>
            <a:pPr eaLnBrk="1" fontAlgn="base" hangingPunct="1">
              <a:spcBef>
                <a:spcPct val="0"/>
              </a:spcBef>
              <a:spcAft>
                <a:spcPct val="0"/>
              </a:spcAft>
              <a:buFontTx/>
              <a:buNone/>
            </a:pPr>
            <a:r>
              <a:rPr lang="it-IT" altLang="it-IT" sz="1800" dirty="0" smtClean="0">
                <a:solidFill>
                  <a:srgbClr val="DCE6F2"/>
                </a:solidFill>
              </a:rPr>
              <a:t>1,3%-5,6% </a:t>
            </a:r>
          </a:p>
          <a:p>
            <a:pPr eaLnBrk="1" fontAlgn="base" hangingPunct="1">
              <a:spcBef>
                <a:spcPct val="0"/>
              </a:spcBef>
              <a:spcAft>
                <a:spcPct val="0"/>
              </a:spcAft>
              <a:buFontTx/>
              <a:buNone/>
            </a:pPr>
            <a:r>
              <a:rPr lang="it-IT" altLang="it-IT" sz="1800" dirty="0" smtClean="0">
                <a:solidFill>
                  <a:srgbClr val="DCE6F2"/>
                </a:solidFill>
              </a:rPr>
              <a:t>on </a:t>
            </a:r>
            <a:r>
              <a:rPr lang="it-IT" altLang="it-IT" sz="1800" dirty="0" err="1" smtClean="0">
                <a:solidFill>
                  <a:srgbClr val="DCE6F2"/>
                </a:solidFill>
              </a:rPr>
              <a:t>gamblers</a:t>
            </a:r>
            <a:r>
              <a:rPr lang="it-IT" altLang="it-IT" sz="1800" dirty="0" smtClean="0">
                <a:solidFill>
                  <a:srgbClr val="DCE6F2"/>
                </a:solidFill>
              </a:rPr>
              <a:t> </a:t>
            </a:r>
            <a:r>
              <a:rPr lang="it-IT" altLang="it-IT" sz="1800" dirty="0" err="1" smtClean="0">
                <a:solidFill>
                  <a:srgbClr val="DCE6F2"/>
                </a:solidFill>
              </a:rPr>
              <a:t>aged</a:t>
            </a:r>
            <a:r>
              <a:rPr lang="it-IT" altLang="it-IT" sz="1800" dirty="0" smtClean="0">
                <a:solidFill>
                  <a:srgbClr val="DCE6F2"/>
                </a:solidFill>
              </a:rPr>
              <a:t> 18-74) </a:t>
            </a:r>
          </a:p>
        </p:txBody>
      </p:sp>
      <p:sp>
        <p:nvSpPr>
          <p:cNvPr id="48138" name="Rettangolo 5"/>
          <p:cNvSpPr>
            <a:spLocks noChangeArrowheads="1"/>
          </p:cNvSpPr>
          <p:nvPr/>
        </p:nvSpPr>
        <p:spPr bwMode="auto">
          <a:xfrm>
            <a:off x="1619250" y="981075"/>
            <a:ext cx="6192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US" altLang="it-IT" sz="1800" smtClean="0">
                <a:solidFill>
                  <a:srgbClr val="FFFFFF"/>
                </a:solidFill>
              </a:rPr>
              <a:t>Estimated  Italian population gambling</a:t>
            </a:r>
            <a:endParaRPr lang="it-IT" altLang="it-IT" sz="1800" smtClean="0">
              <a:solidFill>
                <a:srgbClr val="FFFFFF"/>
              </a:solidFill>
            </a:endParaRPr>
          </a:p>
        </p:txBody>
      </p:sp>
      <p:sp>
        <p:nvSpPr>
          <p:cNvPr id="48139" name="Rettangolo 12"/>
          <p:cNvSpPr>
            <a:spLocks noChangeArrowheads="1"/>
          </p:cNvSpPr>
          <p:nvPr/>
        </p:nvSpPr>
        <p:spPr bwMode="auto">
          <a:xfrm>
            <a:off x="1042988" y="1341438"/>
            <a:ext cx="698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it-IT" altLang="it-IT" sz="1800" smtClean="0">
                <a:solidFill>
                  <a:srgbClr val="FFFFFF"/>
                </a:solidFill>
              </a:rPr>
              <a:t>RELAZIONE AL PARLAMENTO SULLE TOSSICODIPENDENZE  - 2013</a:t>
            </a:r>
          </a:p>
        </p:txBody>
      </p:sp>
      <p:pic>
        <p:nvPicPr>
          <p:cNvPr id="481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33375"/>
            <a:ext cx="82708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reccia a destra 12"/>
          <p:cNvSpPr/>
          <p:nvPr/>
        </p:nvSpPr>
        <p:spPr>
          <a:xfrm rot="-900000">
            <a:off x="3315451" y="5044275"/>
            <a:ext cx="2156258" cy="9961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2_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4_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1226</TotalTime>
  <Words>989</Words>
  <Application>Microsoft Office PowerPoint</Application>
  <PresentationFormat>On-screen Show (4:3)</PresentationFormat>
  <Paragraphs>177</Paragraphs>
  <Slides>24</Slides>
  <Notes>0</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24</vt:i4>
      </vt:variant>
    </vt:vector>
  </HeadingPairs>
  <TitlesOfParts>
    <vt:vector size="47" baseType="lpstr">
      <vt:lpstr>Arial</vt:lpstr>
      <vt:lpstr>Bookman Old Style</vt:lpstr>
      <vt:lpstr>Calibri</vt:lpstr>
      <vt:lpstr>Gill Sans MT</vt:lpstr>
      <vt:lpstr>inherit</vt:lpstr>
      <vt:lpstr>Wingdings</vt:lpstr>
      <vt:lpstr>Wingdings 3</vt:lpstr>
      <vt:lpstr>Tema di Office</vt:lpstr>
      <vt:lpstr>Satellite</vt:lpstr>
      <vt:lpstr>2_Satellite</vt:lpstr>
      <vt:lpstr>4_Satellite</vt:lpstr>
      <vt:lpstr>1_Tema di Office</vt:lpstr>
      <vt:lpstr>25_Tema di Office</vt:lpstr>
      <vt:lpstr>26_Tema di Office</vt:lpstr>
      <vt:lpstr>27_Tema di Office</vt:lpstr>
      <vt:lpstr>35_Tema di Office</vt:lpstr>
      <vt:lpstr>13_Tema di Office</vt:lpstr>
      <vt:lpstr>2_Tema di Office</vt:lpstr>
      <vt:lpstr>3_Tema di Office</vt:lpstr>
      <vt:lpstr>14_Tema di Office</vt:lpstr>
      <vt:lpstr>36_Tema di Office</vt:lpstr>
      <vt:lpstr>37_Tema di Office</vt:lpstr>
      <vt:lpstr>38_Tema di Office</vt:lpstr>
      <vt:lpstr>What Do Affected Families Want? Running alone in the labyrinth  or counting on a wraparound support network?</vt:lpstr>
      <vt:lpstr>PowerPoint Presentation</vt:lpstr>
      <vt:lpstr>The Italian context:  characteristics of the gambling offer</vt:lpstr>
      <vt:lpstr>PowerPoint Presentation</vt:lpstr>
      <vt:lpstr>Gambling land based offer</vt:lpstr>
      <vt:lpstr>Italy is … 1st in Europe as…</vt:lpstr>
      <vt:lpstr>Italy is 4° in the world  for Annual Gambling Losses 2014</vt:lpstr>
      <vt:lpstr>Progressione</vt:lpstr>
      <vt:lpstr>Gambling behavior in Italy</vt:lpstr>
      <vt:lpstr>PowerPoint Presentation</vt:lpstr>
      <vt:lpstr>Gambling and the family</vt:lpstr>
      <vt:lpstr>With what the family lives together?</vt:lpstr>
      <vt:lpstr>The loss of trust</vt:lpstr>
      <vt:lpstr>Families and  “t” type post-traumatic stress disorders</vt:lpstr>
      <vt:lpstr>Specific treatment of traumatic conditions is necessary</vt:lpstr>
      <vt:lpstr>Temporal declination of harms</vt:lpstr>
      <vt:lpstr>PowerPoint Presentation</vt:lpstr>
      <vt:lpstr>PowerPoint Presentation</vt:lpstr>
      <vt:lpstr>Which model will help  «Gambled Families»?</vt:lpstr>
      <vt:lpstr>PowerPoint Presentation</vt:lpstr>
      <vt:lpstr>Fragmented and decentralized?</vt:lpstr>
      <vt:lpstr>Integrated and centralized?</vt:lpstr>
      <vt:lpstr>Three points to support PG families  to get out of the labirynth</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PC4</dc:creator>
  <cp:lastModifiedBy>Gill V</cp:lastModifiedBy>
  <cp:revision>337</cp:revision>
  <dcterms:created xsi:type="dcterms:W3CDTF">2017-11-21T06:56:54Z</dcterms:created>
  <dcterms:modified xsi:type="dcterms:W3CDTF">2018-10-10T12:39:17Z</dcterms:modified>
</cp:coreProperties>
</file>